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4"/>
  </p:sldMasterIdLst>
  <p:notesMasterIdLst>
    <p:notesMasterId r:id="rId81"/>
  </p:notesMasterIdLst>
  <p:sldIdLst>
    <p:sldId id="283" r:id="rId5"/>
    <p:sldId id="258" r:id="rId6"/>
    <p:sldId id="257" r:id="rId7"/>
    <p:sldId id="340" r:id="rId8"/>
    <p:sldId id="341" r:id="rId9"/>
    <p:sldId id="342" r:id="rId10"/>
    <p:sldId id="343" r:id="rId11"/>
    <p:sldId id="344" r:id="rId12"/>
    <p:sldId id="345" r:id="rId13"/>
    <p:sldId id="346" r:id="rId14"/>
    <p:sldId id="347" r:id="rId15"/>
    <p:sldId id="348" r:id="rId16"/>
    <p:sldId id="411" r:id="rId17"/>
    <p:sldId id="412"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90" r:id="rId59"/>
    <p:sldId id="391" r:id="rId60"/>
    <p:sldId id="392" r:id="rId61"/>
    <p:sldId id="393" r:id="rId62"/>
    <p:sldId id="394" r:id="rId63"/>
    <p:sldId id="395" r:id="rId64"/>
    <p:sldId id="396" r:id="rId65"/>
    <p:sldId id="397" r:id="rId66"/>
    <p:sldId id="398" r:id="rId67"/>
    <p:sldId id="399" r:id="rId68"/>
    <p:sldId id="400" r:id="rId69"/>
    <p:sldId id="401" r:id="rId70"/>
    <p:sldId id="402" r:id="rId71"/>
    <p:sldId id="403" r:id="rId72"/>
    <p:sldId id="404" r:id="rId73"/>
    <p:sldId id="405" r:id="rId74"/>
    <p:sldId id="406" r:id="rId75"/>
    <p:sldId id="407" r:id="rId76"/>
    <p:sldId id="408" r:id="rId77"/>
    <p:sldId id="409" r:id="rId78"/>
    <p:sldId id="410" r:id="rId79"/>
    <p:sldId id="339" r:id="rId80"/>
  </p:sldIdLst>
  <p:sldSz cx="9144000" cy="6858000" type="screen4x3"/>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195D3"/>
    <a:srgbClr val="5B9BD5"/>
    <a:srgbClr val="5D7F9D"/>
    <a:srgbClr val="F3FBFF"/>
    <a:srgbClr val="E4F6FE"/>
    <a:srgbClr val="D5F0F9"/>
    <a:srgbClr val="AAD2E9"/>
    <a:srgbClr val="FFEB99"/>
    <a:srgbClr val="E6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66" autoAdjust="0"/>
  </p:normalViewPr>
  <p:slideViewPr>
    <p:cSldViewPr snapToGrid="0">
      <p:cViewPr varScale="1">
        <p:scale>
          <a:sx n="87" d="100"/>
          <a:sy n="87" d="100"/>
        </p:scale>
        <p:origin x="1358" y="5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1/14/2019</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32B18A57-57B0-4760-8B39-1515E12D08B8}" type="slidenum">
              <a:rPr lang="en-US" altLang="en-US" sz="1200">
                <a:solidFill>
                  <a:schemeClr val="tx1"/>
                </a:solidFill>
              </a:rPr>
              <a:pPr/>
              <a:t>2</a:t>
            </a:fld>
            <a:endParaRPr lang="en-US" altLang="en-US" sz="1200">
              <a:solidFill>
                <a:schemeClr val="tx1"/>
              </a:solidFill>
            </a:endParaRPr>
          </a:p>
        </p:txBody>
      </p:sp>
    </p:spTree>
    <p:extLst>
      <p:ext uri="{BB962C8B-B14F-4D97-AF65-F5344CB8AC3E}">
        <p14:creationId xmlns:p14="http://schemas.microsoft.com/office/powerpoint/2010/main" val="2543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4259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59008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20477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35874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74919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39642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19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675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93731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25198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5913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4665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1877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3106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69848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405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574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3193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29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85979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6102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05625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428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6</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4280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4810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07986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97274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01167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453189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39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00133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610172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41</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23473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42</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68751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96181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7</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39510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078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88604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46</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19161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47</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03470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48</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44479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49</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6726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50</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86199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396375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801950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89582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8</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41260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247231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80928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56</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84398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57</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27733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58</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023128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59</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502589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60</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2016014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018672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605218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63</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30208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9</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69928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64</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77577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D0BC35B8-9F60-45CD-A253-CFC71DC27127}" type="slidenum">
              <a:rPr lang="en-US" altLang="en-US" sz="1200">
                <a:solidFill>
                  <a:schemeClr val="tx1"/>
                </a:solidFill>
              </a:rPr>
              <a:pPr/>
              <a:t>65</a:t>
            </a:fld>
            <a:endParaRPr lang="en-US" alt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0146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66</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54884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67</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372787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68</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81983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69</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637963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70</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422225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71</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870238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72</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20837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73</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82246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10</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3438245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74</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620400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2E47E265-EBAC-4E72-A4E4-4E51A622F909}" type="slidenum">
              <a:rPr lang="en-US" altLang="en-US" sz="1200">
                <a:solidFill>
                  <a:schemeClr val="tx1"/>
                </a:solidFill>
              </a:rPr>
              <a:pPr/>
              <a:t>75</a:t>
            </a:fld>
            <a:endParaRPr lang="en-US" altLang="en-US" sz="1200">
              <a:solidFill>
                <a:schemeClr val="tx1"/>
              </a:solidFill>
            </a:endParaRPr>
          </a:p>
        </p:txBody>
      </p:sp>
      <p:sp>
        <p:nvSpPr>
          <p:cNvPr id="183299" name="Rectangle 2"/>
          <p:cNvSpPr>
            <a:spLocks noGrp="1" noRot="1" noChangeAspect="1" noChangeArrowheads="1" noTextEdit="1"/>
          </p:cNvSpPr>
          <p:nvPr>
            <p:ph type="sldImg"/>
          </p:nvPr>
        </p:nvSpPr>
        <p:spPr>
          <a:xfrm>
            <a:off x="1133475" y="731838"/>
            <a:ext cx="4592638" cy="3446462"/>
          </a:xfrm>
          <a:ln/>
        </p:spPr>
      </p:sp>
      <p:sp>
        <p:nvSpPr>
          <p:cNvPr id="183300" name="Rectangle 3"/>
          <p:cNvSpPr>
            <a:spLocks noGrp="1" noChangeArrowheads="1"/>
          </p:cNvSpPr>
          <p:nvPr>
            <p:ph type="body" idx="1"/>
          </p:nvPr>
        </p:nvSpPr>
        <p:spPr>
          <a:xfrm>
            <a:off x="912813" y="4414838"/>
            <a:ext cx="5032375" cy="4154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61886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11</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58485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4CFE5DEC-EBA3-4021-A9ED-08F6736FB52E}" type="slidenum">
              <a:rPr lang="en-US" altLang="en-US" sz="1200">
                <a:solidFill>
                  <a:schemeClr val="tx1"/>
                </a:solidFill>
              </a:rPr>
              <a:pPr/>
              <a:t>12</a:t>
            </a:fld>
            <a:endParaRPr lang="en-US" alt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xfrm>
            <a:off x="914400" y="4414838"/>
            <a:ext cx="502920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4059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EPRI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a:ln>
            <a:noFill/>
          </a:ln>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a:ln>
            <a:noFill/>
          </a:ln>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526532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95360" cy="731520"/>
          </a:xfrm>
        </p:spPr>
        <p:txBody>
          <a:bodyPr/>
          <a:lstStyle/>
          <a:p>
            <a:r>
              <a:rPr lang="en-US"/>
              <a:t>Click to edit Master title style</a:t>
            </a:r>
          </a:p>
        </p:txBody>
      </p:sp>
    </p:spTree>
    <p:extLst>
      <p:ext uri="{BB962C8B-B14F-4D97-AF65-F5344CB8AC3E}">
        <p14:creationId xmlns:p14="http://schemas.microsoft.com/office/powerpoint/2010/main" val="323624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59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34640" y="822960"/>
            <a:ext cx="3474720" cy="2137709"/>
          </a:xfrm>
          <a:prstGeom prst="rect">
            <a:avLst/>
          </a:prstGeom>
        </p:spPr>
      </p:pic>
      <p:sp>
        <p:nvSpPr>
          <p:cNvPr id="6" name="TextBox 5"/>
          <p:cNvSpPr txBox="1"/>
          <p:nvPr userDrawn="1"/>
        </p:nvSpPr>
        <p:spPr>
          <a:xfrm>
            <a:off x="365760" y="3200400"/>
            <a:ext cx="8412480" cy="1371600"/>
          </a:xfrm>
          <a:prstGeom prst="rect">
            <a:avLst/>
          </a:prstGeom>
          <a:noFill/>
        </p:spPr>
        <p:txBody>
          <a:bodyPr wrap="none" rtlCol="0">
            <a:noAutofit/>
          </a:bodyPr>
          <a:lstStyle/>
          <a:p>
            <a:pPr algn="ctr">
              <a:spcBef>
                <a:spcPts val="0"/>
              </a:spcBef>
            </a:pPr>
            <a:r>
              <a:rPr lang="en-US" sz="3000" b="1" dirty="0">
                <a:solidFill>
                  <a:schemeClr val="tx2"/>
                </a:solidFill>
              </a:rPr>
              <a:t>Together…Shaping the Future of Electricity</a:t>
            </a:r>
          </a:p>
        </p:txBody>
      </p:sp>
    </p:spTree>
    <p:extLst>
      <p:ext uri="{BB962C8B-B14F-4D97-AF65-F5344CB8AC3E}">
        <p14:creationId xmlns:p14="http://schemas.microsoft.com/office/powerpoint/2010/main" val="1637938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NV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46885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GEN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319190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NUC Title Slide">
    <p:spTree>
      <p:nvGrpSpPr>
        <p:cNvPr id="1" name=""/>
        <p:cNvGrpSpPr/>
        <p:nvPr/>
      </p:nvGrpSpPr>
      <p:grpSpPr>
        <a:xfrm>
          <a:off x="0" y="0"/>
          <a:ext cx="0" cy="0"/>
          <a:chOff x="0" y="0"/>
          <a:chExt cx="0" cy="0"/>
        </a:xfrm>
      </p:grpSpPr>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80649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PDU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7760" y="1188720"/>
            <a:ext cx="4206240" cy="2587752"/>
          </a:xfrm>
          <a:prstGeom prst="rect">
            <a:avLst/>
          </a:prstGeom>
          <a:effectLst>
            <a:reflection blurRad="6350" stA="35000" endPos="35000" dir="5400000" sy="-100000" algn="bl" rotWithShape="0"/>
          </a:effectLst>
        </p:spPr>
      </p:pic>
      <p:sp>
        <p:nvSpPr>
          <p:cNvPr id="28708" name="Rectangle 36"/>
          <p:cNvSpPr>
            <a:spLocks noGrp="1" noChangeArrowheads="1"/>
          </p:cNvSpPr>
          <p:nvPr>
            <p:ph type="subTitle" sz="quarter" idx="1"/>
          </p:nvPr>
        </p:nvSpPr>
        <p:spPr>
          <a:xfrm>
            <a:off x="274320" y="3931920"/>
            <a:ext cx="4572000" cy="2743200"/>
          </a:xfrm>
        </p:spPr>
        <p:txBody>
          <a:bodyPr>
            <a:normAutofit/>
          </a:bodyPr>
          <a:lstStyle>
            <a:lvl1pPr marL="0" indent="0" algn="r">
              <a:spcAft>
                <a:spcPts val="1200"/>
              </a:spcAft>
              <a:buFontTx/>
              <a:buNone/>
              <a:defRPr sz="1800">
                <a:solidFill>
                  <a:schemeClr val="tx1"/>
                </a:solidFill>
              </a:defRPr>
            </a:lvl1pPr>
          </a:lstStyle>
          <a:p>
            <a:r>
              <a:rPr lang="en-US"/>
              <a:t>Click to edit Master subtitle style</a:t>
            </a:r>
            <a:endParaRPr lang="en-US" dirty="0"/>
          </a:p>
        </p:txBody>
      </p:sp>
      <p:sp>
        <p:nvSpPr>
          <p:cNvPr id="28707" name="Rectangle 35"/>
          <p:cNvSpPr>
            <a:spLocks noGrp="1" noChangeArrowheads="1"/>
          </p:cNvSpPr>
          <p:nvPr>
            <p:ph type="ctrTitle" sz="quarter"/>
          </p:nvPr>
        </p:nvSpPr>
        <p:spPr>
          <a:xfrm>
            <a:off x="274320" y="1097280"/>
            <a:ext cx="4572000" cy="2651760"/>
          </a:xfrm>
        </p:spPr>
        <p:txBody>
          <a:bodyPr anchor="ctr">
            <a:normAutofit/>
          </a:bodyPr>
          <a:lstStyle>
            <a:lvl1pPr algn="r">
              <a:spcAft>
                <a:spcPts val="600"/>
              </a:spcAft>
              <a:defRPr sz="3200">
                <a:solidFill>
                  <a:schemeClr val="tx2"/>
                </a:solidFill>
              </a:defRPr>
            </a:lvl1pPr>
          </a:lstStyle>
          <a:p>
            <a:r>
              <a:rPr lang="en-US"/>
              <a:t>Click to edit Master title style</a:t>
            </a:r>
            <a:endParaRPr lang="en-US" dirty="0"/>
          </a:p>
        </p:txBody>
      </p:sp>
      <p:sp>
        <p:nvSpPr>
          <p:cNvPr id="8" name="Text Box 47"/>
          <p:cNvSpPr txBox="1">
            <a:spLocks noChangeArrowheads="1"/>
          </p:cNvSpPr>
          <p:nvPr userDrawn="1"/>
        </p:nvSpPr>
        <p:spPr bwMode="auto">
          <a:xfrm>
            <a:off x="6309360"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_PPT-Large.jpg"/>
          <p:cNvPicPr>
            <a:picLocks noChangeAspect="1"/>
          </p:cNvPicPr>
          <p:nvPr userDrawn="1"/>
        </p:nvPicPr>
        <p:blipFill>
          <a:blip r:embed="rId3" cstate="print"/>
          <a:stretch>
            <a:fillRect/>
          </a:stretch>
        </p:blipFill>
        <p:spPr>
          <a:xfrm>
            <a:off x="6583680" y="365760"/>
            <a:ext cx="2286000" cy="372289"/>
          </a:xfrm>
          <a:prstGeom prst="rect">
            <a:avLst/>
          </a:prstGeom>
        </p:spPr>
      </p:pic>
    </p:spTree>
    <p:extLst>
      <p:ext uri="{BB962C8B-B14F-4D97-AF65-F5344CB8AC3E}">
        <p14:creationId xmlns:p14="http://schemas.microsoft.com/office/powerpoint/2010/main" val="1556807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182563"/>
            <a:ext cx="8595360" cy="731520"/>
          </a:xfrm>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274320" y="1005840"/>
            <a:ext cx="8595360" cy="53949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79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920240"/>
            <a:ext cx="8412480" cy="1371600"/>
          </a:xfrm>
        </p:spPr>
        <p:txBody>
          <a:bodyPr anchor="t"/>
          <a:lstStyle>
            <a:lvl1pPr algn="ctr">
              <a:defRPr sz="3200" b="1" cap="none"/>
            </a:lvl1pPr>
          </a:lstStyle>
          <a:p>
            <a:r>
              <a:rPr lang="en-US" dirty="0"/>
              <a:t>Click To Edit Master Title Style</a:t>
            </a:r>
          </a:p>
        </p:txBody>
      </p:sp>
      <p:sp>
        <p:nvSpPr>
          <p:cNvPr id="3" name="Text Placeholder 2"/>
          <p:cNvSpPr>
            <a:spLocks noGrp="1"/>
          </p:cNvSpPr>
          <p:nvPr>
            <p:ph type="body" idx="1"/>
          </p:nvPr>
        </p:nvSpPr>
        <p:spPr>
          <a:xfrm>
            <a:off x="365760" y="3383280"/>
            <a:ext cx="8412480" cy="1554480"/>
          </a:xfrm>
        </p:spPr>
        <p:txBody>
          <a:bodyPr anchor="t">
            <a:normAutofit/>
          </a:bodyPr>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3953269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4320" y="1005840"/>
            <a:ext cx="420624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005840"/>
            <a:ext cx="4206240" cy="5394960"/>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81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8595360" cy="7315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74320" y="1005840"/>
            <a:ext cx="420624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74320" y="1737360"/>
            <a:ext cx="420624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005840"/>
            <a:ext cx="4206240" cy="639762"/>
          </a:xfrm>
        </p:spPr>
        <p:txBody>
          <a:bodyPr anchor="b"/>
          <a:lstStyle>
            <a:lvl1pPr marL="0" indent="0">
              <a:buNone/>
              <a:defRPr sz="2000" b="1">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39" y="1737360"/>
            <a:ext cx="4206240" cy="466344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701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0" name="Text Box 36"/>
          <p:cNvSpPr txBox="1">
            <a:spLocks noChangeArrowheads="1"/>
          </p:cNvSpPr>
          <p:nvPr/>
        </p:nvSpPr>
        <p:spPr bwMode="auto">
          <a:xfrm>
            <a:off x="182880" y="6473711"/>
            <a:ext cx="608013"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sp>
        <p:nvSpPr>
          <p:cNvPr id="1026" name="Rectangle 2"/>
          <p:cNvSpPr>
            <a:spLocks noGrp="1" noChangeArrowheads="1"/>
          </p:cNvSpPr>
          <p:nvPr>
            <p:ph type="title"/>
          </p:nvPr>
        </p:nvSpPr>
        <p:spPr bwMode="auto">
          <a:xfrm>
            <a:off x="274320" y="182563"/>
            <a:ext cx="859536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274320" y="1005840"/>
            <a:ext cx="8595360"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 name="Straight Connector 2"/>
          <p:cNvCxnSpPr/>
          <p:nvPr userDrawn="1"/>
        </p:nvCxnSpPr>
        <p:spPr bwMode="auto">
          <a:xfrm>
            <a:off x="274320" y="6446520"/>
            <a:ext cx="8595360" cy="0"/>
          </a:xfrm>
          <a:prstGeom prst="line">
            <a:avLst/>
          </a:prstGeom>
          <a:solidFill>
            <a:schemeClr val="accent1"/>
          </a:solidFill>
          <a:ln w="9525" cap="flat" cmpd="sng" algn="ctr">
            <a:solidFill>
              <a:srgbClr val="D1D1D1"/>
            </a:solidFill>
            <a:prstDash val="solid"/>
            <a:round/>
            <a:headEnd type="none" w="med" len="med"/>
            <a:tailEnd type="none" w="med" len="med"/>
          </a:ln>
          <a:effectLst/>
        </p:spPr>
      </p:cxnSp>
      <p:sp>
        <p:nvSpPr>
          <p:cNvPr id="7" name="Text Box 47"/>
          <p:cNvSpPr txBox="1">
            <a:spLocks noChangeArrowheads="1"/>
          </p:cNvSpPr>
          <p:nvPr userDrawn="1"/>
        </p:nvSpPr>
        <p:spPr bwMode="auto">
          <a:xfrm>
            <a:off x="3190081" y="6583680"/>
            <a:ext cx="2763838" cy="198438"/>
          </a:xfrm>
          <a:prstGeom prst="rect">
            <a:avLst/>
          </a:prstGeom>
          <a:noFill/>
          <a:ln w="9525">
            <a:noFill/>
            <a:miter lim="800000"/>
            <a:headEnd/>
            <a:tailEnd/>
          </a:ln>
          <a:effectLst/>
        </p:spPr>
        <p:txBody>
          <a:bodyPr wrap="none">
            <a:spAutoFit/>
          </a:bodyPr>
          <a:lstStyle/>
          <a:p>
            <a:pPr algn="r">
              <a:spcBef>
                <a:spcPts val="0"/>
              </a:spcBef>
            </a:pPr>
            <a:r>
              <a:rPr lang="en-US" sz="700" dirty="0">
                <a:solidFill>
                  <a:schemeClr val="bg1">
                    <a:lumMod val="50000"/>
                  </a:schemeClr>
                </a:solidFill>
                <a:cs typeface="Arial" charset="0"/>
              </a:rPr>
              <a:t>© 2018 Electric Power Research Institute, Inc. All rights reserved.</a:t>
            </a:r>
            <a:endParaRPr lang="en-US" sz="700" dirty="0">
              <a:solidFill>
                <a:schemeClr val="bg1">
                  <a:lumMod val="50000"/>
                </a:schemeClr>
              </a:solidFill>
            </a:endParaRPr>
          </a:p>
        </p:txBody>
      </p:sp>
      <p:pic>
        <p:nvPicPr>
          <p:cNvPr id="9" name="Picture 8" descr="EPRI logo 2014_RGB.jpg"/>
          <p:cNvPicPr>
            <a:picLocks noChangeAspect="1"/>
          </p:cNvPicPr>
          <p:nvPr userDrawn="1"/>
        </p:nvPicPr>
        <p:blipFill>
          <a:blip r:embed="rId14" cstate="print"/>
          <a:stretch>
            <a:fillRect/>
          </a:stretch>
        </p:blipFill>
        <p:spPr>
          <a:xfrm>
            <a:off x="7315200" y="6492240"/>
            <a:ext cx="1554480" cy="287681"/>
          </a:xfrm>
          <a:prstGeom prst="rect">
            <a:avLst/>
          </a:prstGeom>
        </p:spPr>
      </p:pic>
    </p:spTree>
    <p:extLst>
      <p:ext uri="{BB962C8B-B14F-4D97-AF65-F5344CB8AC3E}">
        <p14:creationId xmlns:p14="http://schemas.microsoft.com/office/powerpoint/2010/main" val="218475176"/>
      </p:ext>
    </p:extLst>
  </p:cSld>
  <p:clrMap bg1="lt1" tx1="dk1" bg2="lt2" tx2="dk2" accent1="accent1" accent2="accent2" accent3="accent3" accent4="accent4" accent5="accent5" accent6="accent6" hlink="hlink" folHlink="folHlink"/>
  <p:sldLayoutIdLst>
    <p:sldLayoutId id="2147483664" r:id="rId1"/>
    <p:sldLayoutId id="2147483672" r:id="rId2"/>
    <p:sldLayoutId id="2147483673" r:id="rId3"/>
    <p:sldLayoutId id="2147483674" r:id="rId4"/>
    <p:sldLayoutId id="2147483675" r:id="rId5"/>
    <p:sldLayoutId id="2147483666" r:id="rId6"/>
    <p:sldLayoutId id="2147483667" r:id="rId7"/>
    <p:sldLayoutId id="2147483668" r:id="rId8"/>
    <p:sldLayoutId id="2147483669" r:id="rId9"/>
    <p:sldLayoutId id="2147483670" r:id="rId10"/>
    <p:sldLayoutId id="2147483671" r:id="rId11"/>
    <p:sldLayoutId id="2147483677" r:id="rId12"/>
  </p:sldLayoutIdLst>
  <p:txStyles>
    <p:titleStyle>
      <a:lvl1pPr algn="l" rtl="0" eaLnBrk="1" fontAlgn="base" hangingPunct="1">
        <a:lnSpc>
          <a:spcPct val="100000"/>
        </a:lnSpc>
        <a:spcBef>
          <a:spcPct val="0"/>
        </a:spcBef>
        <a:spcAft>
          <a:spcPct val="0"/>
        </a:spcAft>
        <a:defRPr sz="2800" b="1">
          <a:solidFill>
            <a:schemeClr val="tx2"/>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hyperlink" Target="http://www.trustedreviews.com/opinion/best-intel-processor-core-i3-i5-i7-2937692"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s://sourceforge.net/p/electricdss/code/HEAD/tree/trunk/Version8/Distrib/Examples/Parallel_Processin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epri.box.com/s/o4itfn23txv73iyo3y1ukbs9nmgsspgo"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sourceforge.net/p/dssimpc/code/HEAD/tree/trunk/Distribution/Example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sourceforge.net/p/dssimpc/code/HEAD/tree/trunk/Distribution/Examples/"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sourceforge.net/projects/dssimpc/files/Documents/DSTCP-Comm.pdf/download"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hyperlink" Target="https://sourceforge.net/projects/dssimpc/files/Documents/MATLAB_Lib.pdf/download"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sourceforge.net/projects/dssimpc/files/Documents/Changing_the_language_of_OpenDSS-G.pdf/download"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hyperlink" Target="https://sourceforge.net/projects/dssimpc/files/Documents/Changing_the_language_of_OpenDSS-G-menus.pdf/download"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a:xfrm>
            <a:off x="274320" y="3931920"/>
            <a:ext cx="4572000" cy="2743200"/>
          </a:xfrm>
          <a:ln>
            <a:noFill/>
          </a:ln>
        </p:spPr>
        <p:txBody>
          <a:bodyPr/>
          <a:lstStyle/>
          <a:p>
            <a:pPr algn="r"/>
            <a:r>
              <a:rPr lang="en-US" b="1" dirty="0"/>
              <a:t>Davis Montenegro</a:t>
            </a:r>
            <a:br>
              <a:rPr lang="en-US" b="1" dirty="0"/>
            </a:br>
            <a:r>
              <a:rPr lang="en-US" dirty="0"/>
              <a:t>Engineer/Scientist III</a:t>
            </a:r>
          </a:p>
          <a:p>
            <a:pPr algn="r"/>
            <a:r>
              <a:rPr lang="en-US" b="1" dirty="0"/>
              <a:t>UCF </a:t>
            </a:r>
            <a:r>
              <a:rPr lang="en-US" b="1" dirty="0" err="1"/>
              <a:t>OpenDSS</a:t>
            </a:r>
            <a:r>
              <a:rPr lang="en-US" b="1" dirty="0"/>
              <a:t> Workshop</a:t>
            </a:r>
            <a:br>
              <a:rPr lang="en-US" dirty="0"/>
            </a:br>
            <a:r>
              <a:rPr lang="en-US" dirty="0"/>
              <a:t>July 26-27, 2018</a:t>
            </a:r>
            <a:br>
              <a:rPr lang="en-US" dirty="0"/>
            </a:br>
            <a:r>
              <a:rPr lang="en-US" dirty="0"/>
              <a:t>Orlando, FL</a:t>
            </a:r>
          </a:p>
        </p:txBody>
      </p:sp>
      <p:sp>
        <p:nvSpPr>
          <p:cNvPr id="3" name="Title 2"/>
          <p:cNvSpPr>
            <a:spLocks noGrp="1"/>
          </p:cNvSpPr>
          <p:nvPr>
            <p:ph type="ctrTitle" sz="quarter"/>
          </p:nvPr>
        </p:nvSpPr>
        <p:spPr>
          <a:xfrm>
            <a:off x="274320" y="1097280"/>
            <a:ext cx="4572000" cy="2651760"/>
          </a:xfrm>
          <a:ln>
            <a:noFill/>
          </a:ln>
        </p:spPr>
        <p:txBody>
          <a:bodyPr anchor="ctr">
            <a:normAutofit/>
          </a:bodyPr>
          <a:lstStyle/>
          <a:p>
            <a:pPr algn="r"/>
            <a:r>
              <a:rPr lang="en-US" dirty="0">
                <a:solidFill>
                  <a:schemeClr val="tx2"/>
                </a:solidFill>
              </a:rPr>
              <a:t>OpenDSS </a:t>
            </a:r>
            <a:r>
              <a:rPr lang="en-US" dirty="0"/>
              <a:t>V8 and OpenDSS-G</a:t>
            </a:r>
            <a:endParaRPr lang="en-US" sz="2800" i="1" dirty="0">
              <a:solidFill>
                <a:schemeClr val="bg2"/>
              </a:solidFill>
            </a:endParaRPr>
          </a:p>
        </p:txBody>
      </p:sp>
    </p:spTree>
    <p:extLst>
      <p:ext uri="{BB962C8B-B14F-4D97-AF65-F5344CB8AC3E}">
        <p14:creationId xmlns:p14="http://schemas.microsoft.com/office/powerpoint/2010/main" val="811522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260128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596385" y="3591899"/>
            <a:ext cx="228600" cy="484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074916" y="2685121"/>
            <a:ext cx="1926084" cy="369332"/>
          </a:xfrm>
          <a:prstGeom prst="rect">
            <a:avLst/>
          </a:prstGeom>
          <a:noFill/>
        </p:spPr>
        <p:txBody>
          <a:bodyPr wrap="square" rtlCol="0">
            <a:spAutoFit/>
          </a:bodyPr>
          <a:lstStyle/>
          <a:p>
            <a:r>
              <a:rPr lang="en-US" dirty="0"/>
              <a:t>Thread 0 (CPU)</a:t>
            </a:r>
          </a:p>
        </p:txBody>
      </p:sp>
      <p:sp>
        <p:nvSpPr>
          <p:cNvPr id="31" name="TextBox 30"/>
          <p:cNvSpPr txBox="1"/>
          <p:nvPr/>
        </p:nvSpPr>
        <p:spPr>
          <a:xfrm>
            <a:off x="6009444" y="3648685"/>
            <a:ext cx="2067756" cy="369332"/>
          </a:xfrm>
          <a:prstGeom prst="rect">
            <a:avLst/>
          </a:prstGeom>
          <a:noFill/>
        </p:spPr>
        <p:txBody>
          <a:bodyPr wrap="square" rtlCol="0">
            <a:spAutoFit/>
          </a:bodyPr>
          <a:lstStyle/>
          <a:p>
            <a:r>
              <a:rPr lang="en-US" dirty="0"/>
              <a:t>Thread 1 (CPU)</a:t>
            </a:r>
          </a:p>
        </p:txBody>
      </p:sp>
    </p:spTree>
    <p:extLst>
      <p:ext uri="{BB962C8B-B14F-4D97-AF65-F5344CB8AC3E}">
        <p14:creationId xmlns:p14="http://schemas.microsoft.com/office/powerpoint/2010/main" val="118816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sp>
        <p:nvSpPr>
          <p:cNvPr id="2" name="Rectangle 1"/>
          <p:cNvSpPr/>
          <p:nvPr/>
        </p:nvSpPr>
        <p:spPr>
          <a:xfrm>
            <a:off x="2133600" y="26670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62200"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1328"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60456"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59584" y="22615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79216"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78344"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977472"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76600" y="40903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3285108" y="31988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456308" y="31951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2269786" y="3096988"/>
            <a:ext cx="1175428" cy="584775"/>
          </a:xfrm>
          <a:prstGeom prst="rect">
            <a:avLst/>
          </a:prstGeom>
          <a:noFill/>
        </p:spPr>
        <p:txBody>
          <a:bodyPr wrap="square" rtlCol="0">
            <a:spAutoFit/>
          </a:bodyPr>
          <a:lstStyle/>
          <a:p>
            <a:r>
              <a:rPr lang="en-US" sz="3200" b="1" dirty="0">
                <a:solidFill>
                  <a:schemeClr val="bg1"/>
                </a:solidFill>
              </a:rPr>
              <a:t>Core</a:t>
            </a:r>
          </a:p>
        </p:txBody>
      </p:sp>
      <p:sp>
        <p:nvSpPr>
          <p:cNvPr id="26" name="Right Arrow 25"/>
          <p:cNvSpPr/>
          <p:nvPr/>
        </p:nvSpPr>
        <p:spPr>
          <a:xfrm>
            <a:off x="4572000" y="2642586"/>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4572000" y="361127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5596385" y="3124200"/>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5977385" y="3124200"/>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rot="16200000">
            <a:off x="5128643" y="2376210"/>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rot="16200000">
            <a:off x="5476908" y="2343474"/>
            <a:ext cx="1229556" cy="369332"/>
          </a:xfrm>
          <a:prstGeom prst="rect">
            <a:avLst/>
          </a:prstGeom>
          <a:noFill/>
        </p:spPr>
        <p:txBody>
          <a:bodyPr wrap="square" rtlCol="0">
            <a:spAutoFit/>
          </a:bodyPr>
          <a:lstStyle/>
          <a:p>
            <a:r>
              <a:rPr lang="en-US" dirty="0"/>
              <a:t>CPU 1</a:t>
            </a:r>
          </a:p>
        </p:txBody>
      </p:sp>
      <p:cxnSp>
        <p:nvCxnSpPr>
          <p:cNvPr id="7" name="Straight Connector 6"/>
          <p:cNvCxnSpPr/>
          <p:nvPr/>
        </p:nvCxnSpPr>
        <p:spPr>
          <a:xfrm>
            <a:off x="1997414"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022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2860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5908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5908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9118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28956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2004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2004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21414" y="48768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05200" y="4876800"/>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10000" y="5105400"/>
            <a:ext cx="2885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810000" y="4864963"/>
            <a:ext cx="0" cy="2404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a:stretch>
            <a:fillRect/>
          </a:stretch>
        </p:blipFill>
        <p:spPr>
          <a:xfrm>
            <a:off x="5410201" y="3648239"/>
            <a:ext cx="3385405" cy="1215982"/>
          </a:xfrm>
          <a:prstGeom prst="rect">
            <a:avLst/>
          </a:prstGeom>
        </p:spPr>
      </p:pic>
      <p:sp>
        <p:nvSpPr>
          <p:cNvPr id="52" name="Rectangle 51"/>
          <p:cNvSpPr/>
          <p:nvPr/>
        </p:nvSpPr>
        <p:spPr>
          <a:xfrm>
            <a:off x="5410200" y="4794682"/>
            <a:ext cx="3346577" cy="415498"/>
          </a:xfrm>
          <a:prstGeom prst="rect">
            <a:avLst/>
          </a:prstGeom>
        </p:spPr>
        <p:txBody>
          <a:bodyPr wrap="square">
            <a:spAutoFit/>
          </a:bodyPr>
          <a:lstStyle/>
          <a:p>
            <a:r>
              <a:rPr lang="en-US" sz="1050" dirty="0">
                <a:hlinkClick r:id="rId4"/>
              </a:rPr>
              <a:t>http://www.trustedreviews.com/opinion/best-intel-processor-core-i3-i5-i7-2937692</a:t>
            </a:r>
            <a:endParaRPr lang="en-US" sz="1050" dirty="0"/>
          </a:p>
        </p:txBody>
      </p:sp>
      <p:pic>
        <p:nvPicPr>
          <p:cNvPr id="53" name="Picture 52"/>
          <p:cNvPicPr>
            <a:picLocks noChangeAspect="1"/>
          </p:cNvPicPr>
          <p:nvPr/>
        </p:nvPicPr>
        <p:blipFill>
          <a:blip r:embed="rId5"/>
          <a:stretch>
            <a:fillRect/>
          </a:stretch>
        </p:blipFill>
        <p:spPr>
          <a:xfrm>
            <a:off x="1459861" y="4466294"/>
            <a:ext cx="673740" cy="576422"/>
          </a:xfrm>
          <a:prstGeom prst="rect">
            <a:avLst/>
          </a:prstGeom>
        </p:spPr>
      </p:pic>
    </p:spTree>
    <p:extLst>
      <p:ext uri="{BB962C8B-B14F-4D97-AF65-F5344CB8AC3E}">
        <p14:creationId xmlns:p14="http://schemas.microsoft.com/office/powerpoint/2010/main" val="21993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grpSp>
        <p:nvGrpSpPr>
          <p:cNvPr id="6" name="Group 5"/>
          <p:cNvGrpSpPr/>
          <p:nvPr/>
        </p:nvGrpSpPr>
        <p:grpSpPr>
          <a:xfrm>
            <a:off x="1066800" y="2109186"/>
            <a:ext cx="1219200" cy="1228862"/>
            <a:chOff x="1371600" y="2109186"/>
            <a:chExt cx="2209800" cy="2209800"/>
          </a:xfrm>
        </p:grpSpPr>
        <p:sp>
          <p:nvSpPr>
            <p:cNvPr id="2" name="Rectangle 1"/>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5400000">
              <a:off x="2904108" y="3046476"/>
              <a:ext cx="973584" cy="381000"/>
              <a:chOff x="3293616" y="2772840"/>
              <a:chExt cx="973584" cy="381000"/>
            </a:xfrm>
          </p:grpSpPr>
          <p:sp>
            <p:nvSpPr>
              <p:cNvPr id="16" name="Rectangle 15"/>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rot="16200000">
              <a:off x="1075308" y="3042736"/>
              <a:ext cx="973584" cy="381000"/>
              <a:chOff x="4055616" y="2603706"/>
              <a:chExt cx="973584" cy="381000"/>
            </a:xfrm>
          </p:grpSpPr>
          <p:sp>
            <p:nvSpPr>
              <p:cNvPr id="20" name="Rectangle 19"/>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26" name="Right Arrow 25"/>
          <p:cNvSpPr/>
          <p:nvPr/>
        </p:nvSpPr>
        <p:spPr>
          <a:xfrm>
            <a:off x="2798379" y="2558553"/>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ight Arrow 26"/>
          <p:cNvSpPr/>
          <p:nvPr/>
        </p:nvSpPr>
        <p:spPr>
          <a:xfrm>
            <a:off x="2798379" y="3942207"/>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p:cNvSpPr/>
          <p:nvPr/>
        </p:nvSpPr>
        <p:spPr>
          <a:xfrm>
            <a:off x="3788052" y="2519412"/>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Rectangle 28"/>
          <p:cNvSpPr/>
          <p:nvPr/>
        </p:nvSpPr>
        <p:spPr>
          <a:xfrm>
            <a:off x="3788052" y="3934151"/>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TextBox 29"/>
          <p:cNvSpPr txBox="1"/>
          <p:nvPr/>
        </p:nvSpPr>
        <p:spPr>
          <a:xfrm>
            <a:off x="4062347" y="2583806"/>
            <a:ext cx="1164084" cy="369332"/>
          </a:xfrm>
          <a:prstGeom prst="rect">
            <a:avLst/>
          </a:prstGeom>
          <a:noFill/>
        </p:spPr>
        <p:txBody>
          <a:bodyPr wrap="square" rtlCol="0">
            <a:spAutoFit/>
          </a:bodyPr>
          <a:lstStyle/>
          <a:p>
            <a:r>
              <a:rPr lang="en-US" dirty="0"/>
              <a:t>CPU 0</a:t>
            </a:r>
          </a:p>
        </p:txBody>
      </p:sp>
      <p:sp>
        <p:nvSpPr>
          <p:cNvPr id="31" name="TextBox 30"/>
          <p:cNvSpPr txBox="1"/>
          <p:nvPr/>
        </p:nvSpPr>
        <p:spPr>
          <a:xfrm>
            <a:off x="4071872" y="3993863"/>
            <a:ext cx="1229556" cy="369332"/>
          </a:xfrm>
          <a:prstGeom prst="rect">
            <a:avLst/>
          </a:prstGeom>
          <a:noFill/>
        </p:spPr>
        <p:txBody>
          <a:bodyPr wrap="square" rtlCol="0">
            <a:spAutoFit/>
          </a:bodyPr>
          <a:lstStyle/>
          <a:p>
            <a:r>
              <a:rPr lang="en-US" dirty="0"/>
              <a:t>CPU 2</a:t>
            </a:r>
          </a:p>
        </p:txBody>
      </p:sp>
      <p:grpSp>
        <p:nvGrpSpPr>
          <p:cNvPr id="54" name="Group 53"/>
          <p:cNvGrpSpPr/>
          <p:nvPr/>
        </p:nvGrpSpPr>
        <p:grpSpPr>
          <a:xfrm>
            <a:off x="1066800" y="3527826"/>
            <a:ext cx="1219200" cy="1228862"/>
            <a:chOff x="1371600" y="2109186"/>
            <a:chExt cx="2209800" cy="2209800"/>
          </a:xfrm>
        </p:grpSpPr>
        <p:sp>
          <p:nvSpPr>
            <p:cNvPr id="55" name="Rectangle 54"/>
            <p:cNvSpPr/>
            <p:nvPr/>
          </p:nvSpPr>
          <p:spPr>
            <a:xfrm>
              <a:off x="1752600" y="2514600"/>
              <a:ext cx="1447800" cy="144475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981200"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280328"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579456"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878584" y="21091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998216"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297344"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596472"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895600" y="393798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rot="5400000">
              <a:off x="2904108" y="3046476"/>
              <a:ext cx="973584" cy="381000"/>
              <a:chOff x="3293616" y="2772840"/>
              <a:chExt cx="973584" cy="381000"/>
            </a:xfrm>
          </p:grpSpPr>
          <p:sp>
            <p:nvSpPr>
              <p:cNvPr id="71" name="Rectangle 70"/>
              <p:cNvSpPr/>
              <p:nvPr/>
            </p:nvSpPr>
            <p:spPr>
              <a:xfrm>
                <a:off x="3293616"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3592744"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891872"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191000" y="2772840"/>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rot="16200000">
              <a:off x="1075308" y="3042736"/>
              <a:ext cx="973584" cy="381000"/>
              <a:chOff x="4055616" y="2603706"/>
              <a:chExt cx="973584" cy="381000"/>
            </a:xfrm>
          </p:grpSpPr>
          <p:sp>
            <p:nvSpPr>
              <p:cNvPr id="67" name="Rectangle 66"/>
              <p:cNvSpPr/>
              <p:nvPr/>
            </p:nvSpPr>
            <p:spPr>
              <a:xfrm>
                <a:off x="4055616"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354744"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4653872"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953000" y="2603706"/>
                <a:ext cx="762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p:cNvSpPr txBox="1"/>
            <p:nvPr/>
          </p:nvSpPr>
          <p:spPr>
            <a:xfrm>
              <a:off x="1888786" y="2944588"/>
              <a:ext cx="1175428" cy="338554"/>
            </a:xfrm>
            <a:prstGeom prst="rect">
              <a:avLst/>
            </a:prstGeom>
            <a:noFill/>
          </p:spPr>
          <p:txBody>
            <a:bodyPr wrap="square" rtlCol="0">
              <a:spAutoFit/>
            </a:bodyPr>
            <a:lstStyle/>
            <a:p>
              <a:r>
                <a:rPr lang="en-US" sz="1600" b="1" dirty="0">
                  <a:solidFill>
                    <a:schemeClr val="bg1"/>
                  </a:solidFill>
                </a:rPr>
                <a:t>Core</a:t>
              </a:r>
            </a:p>
          </p:txBody>
        </p:sp>
      </p:grpSp>
      <p:sp>
        <p:nvSpPr>
          <p:cNvPr id="32" name="Rectangle 31"/>
          <p:cNvSpPr/>
          <p:nvPr/>
        </p:nvSpPr>
        <p:spPr>
          <a:xfrm>
            <a:off x="2667000"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281651" y="1981200"/>
            <a:ext cx="243840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a:off x="5517931" y="2260275"/>
            <a:ext cx="762000" cy="454402"/>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p:cNvSpPr/>
          <p:nvPr/>
        </p:nvSpPr>
        <p:spPr>
          <a:xfrm>
            <a:off x="6507604" y="2221134"/>
            <a:ext cx="228600" cy="48485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78" name="TextBox 77"/>
          <p:cNvSpPr txBox="1"/>
          <p:nvPr/>
        </p:nvSpPr>
        <p:spPr>
          <a:xfrm>
            <a:off x="6781899" y="2285528"/>
            <a:ext cx="1164084" cy="369332"/>
          </a:xfrm>
          <a:prstGeom prst="rect">
            <a:avLst/>
          </a:prstGeom>
          <a:noFill/>
        </p:spPr>
        <p:txBody>
          <a:bodyPr wrap="square" rtlCol="0">
            <a:spAutoFit/>
          </a:bodyPr>
          <a:lstStyle/>
          <a:p>
            <a:r>
              <a:rPr lang="en-US" dirty="0"/>
              <a:t>CPU 0</a:t>
            </a:r>
          </a:p>
        </p:txBody>
      </p:sp>
      <p:sp>
        <p:nvSpPr>
          <p:cNvPr id="79" name="Right Arrow 78"/>
          <p:cNvSpPr/>
          <p:nvPr/>
        </p:nvSpPr>
        <p:spPr>
          <a:xfrm>
            <a:off x="5515018" y="2866885"/>
            <a:ext cx="762000" cy="45440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0" name="Rectangle 79"/>
          <p:cNvSpPr/>
          <p:nvPr/>
        </p:nvSpPr>
        <p:spPr>
          <a:xfrm>
            <a:off x="6504691" y="2827744"/>
            <a:ext cx="228600" cy="48485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81" name="TextBox 80"/>
          <p:cNvSpPr txBox="1"/>
          <p:nvPr/>
        </p:nvSpPr>
        <p:spPr>
          <a:xfrm>
            <a:off x="6778986" y="2892138"/>
            <a:ext cx="1164084" cy="369332"/>
          </a:xfrm>
          <a:prstGeom prst="rect">
            <a:avLst/>
          </a:prstGeom>
          <a:noFill/>
        </p:spPr>
        <p:txBody>
          <a:bodyPr wrap="square" rtlCol="0">
            <a:spAutoFit/>
          </a:bodyPr>
          <a:lstStyle/>
          <a:p>
            <a:r>
              <a:rPr lang="en-US" dirty="0"/>
              <a:t>CPU 1</a:t>
            </a:r>
          </a:p>
        </p:txBody>
      </p:sp>
      <p:sp>
        <p:nvSpPr>
          <p:cNvPr id="82" name="Right Arrow 81"/>
          <p:cNvSpPr/>
          <p:nvPr/>
        </p:nvSpPr>
        <p:spPr>
          <a:xfrm>
            <a:off x="5515018" y="3617338"/>
            <a:ext cx="762000" cy="454402"/>
          </a:xfrm>
          <a:prstGeom prst="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3" name="Rectangle 82"/>
          <p:cNvSpPr/>
          <p:nvPr/>
        </p:nvSpPr>
        <p:spPr>
          <a:xfrm>
            <a:off x="6504691" y="3609282"/>
            <a:ext cx="228600" cy="48485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4" name="TextBox 83"/>
          <p:cNvSpPr txBox="1"/>
          <p:nvPr/>
        </p:nvSpPr>
        <p:spPr>
          <a:xfrm>
            <a:off x="6788511" y="3668994"/>
            <a:ext cx="1229556" cy="369332"/>
          </a:xfrm>
          <a:prstGeom prst="rect">
            <a:avLst/>
          </a:prstGeom>
          <a:noFill/>
        </p:spPr>
        <p:txBody>
          <a:bodyPr wrap="square" rtlCol="0">
            <a:spAutoFit/>
          </a:bodyPr>
          <a:lstStyle/>
          <a:p>
            <a:r>
              <a:rPr lang="en-US" dirty="0"/>
              <a:t>CPU 2</a:t>
            </a:r>
          </a:p>
        </p:txBody>
      </p:sp>
      <p:sp>
        <p:nvSpPr>
          <p:cNvPr id="85" name="Right Arrow 84"/>
          <p:cNvSpPr/>
          <p:nvPr/>
        </p:nvSpPr>
        <p:spPr>
          <a:xfrm>
            <a:off x="5513562" y="4208878"/>
            <a:ext cx="762000" cy="454402"/>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6" name="Rectangle 85"/>
          <p:cNvSpPr/>
          <p:nvPr/>
        </p:nvSpPr>
        <p:spPr>
          <a:xfrm>
            <a:off x="6503235" y="4200822"/>
            <a:ext cx="228600" cy="4848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7" name="TextBox 86"/>
          <p:cNvSpPr txBox="1"/>
          <p:nvPr/>
        </p:nvSpPr>
        <p:spPr>
          <a:xfrm>
            <a:off x="6787055" y="4260534"/>
            <a:ext cx="1229556" cy="369332"/>
          </a:xfrm>
          <a:prstGeom prst="rect">
            <a:avLst/>
          </a:prstGeom>
          <a:noFill/>
        </p:spPr>
        <p:txBody>
          <a:bodyPr wrap="square" rtlCol="0">
            <a:spAutoFit/>
          </a:bodyPr>
          <a:lstStyle/>
          <a:p>
            <a:r>
              <a:rPr lang="en-US" dirty="0"/>
              <a:t>CPU 3</a:t>
            </a:r>
          </a:p>
        </p:txBody>
      </p:sp>
    </p:spTree>
    <p:extLst>
      <p:ext uri="{BB962C8B-B14F-4D97-AF65-F5344CB8AC3E}">
        <p14:creationId xmlns:p14="http://schemas.microsoft.com/office/powerpoint/2010/main" val="23541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741" y="1515570"/>
            <a:ext cx="7416168" cy="4427502"/>
          </a:xfrm>
          <a:prstGeom prst="rect">
            <a:avLst/>
          </a:prstGeom>
        </p:spPr>
      </p:pic>
      <p:sp>
        <p:nvSpPr>
          <p:cNvPr id="8" name="TextBox 7"/>
          <p:cNvSpPr txBox="1"/>
          <p:nvPr/>
        </p:nvSpPr>
        <p:spPr>
          <a:xfrm>
            <a:off x="1984248" y="6099048"/>
            <a:ext cx="5532120" cy="347472"/>
          </a:xfrm>
          <a:prstGeom prst="rect">
            <a:avLst/>
          </a:prstGeom>
          <a:noFill/>
        </p:spPr>
        <p:txBody>
          <a:bodyPr wrap="square" rtlCol="0">
            <a:spAutoFit/>
          </a:bodyPr>
          <a:lstStyle/>
          <a:p>
            <a:r>
              <a:rPr lang="en-US" dirty="0"/>
              <a:t>Temporal Parallelization</a:t>
            </a:r>
          </a:p>
        </p:txBody>
      </p:sp>
    </p:spTree>
    <p:extLst>
      <p:ext uri="{BB962C8B-B14F-4D97-AF65-F5344CB8AC3E}">
        <p14:creationId xmlns:p14="http://schemas.microsoft.com/office/powerpoint/2010/main" val="333175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a:t>
            </a:r>
            <a:br>
              <a:rPr lang="en-US" altLang="en-US" dirty="0"/>
            </a:br>
            <a:r>
              <a:rPr lang="en-US" altLang="en-US" dirty="0"/>
              <a:t>What can I do with it?</a:t>
            </a:r>
          </a:p>
        </p:txBody>
      </p:sp>
      <p:sp>
        <p:nvSpPr>
          <p:cNvPr id="8" name="TextBox 7"/>
          <p:cNvSpPr txBox="1"/>
          <p:nvPr/>
        </p:nvSpPr>
        <p:spPr>
          <a:xfrm>
            <a:off x="1984248" y="6099048"/>
            <a:ext cx="5532120" cy="347472"/>
          </a:xfrm>
          <a:prstGeom prst="rect">
            <a:avLst/>
          </a:prstGeom>
          <a:noFill/>
        </p:spPr>
        <p:txBody>
          <a:bodyPr wrap="square" rtlCol="0">
            <a:spAutoFit/>
          </a:bodyPr>
          <a:lstStyle/>
          <a:p>
            <a:r>
              <a:rPr lang="en-US" dirty="0"/>
              <a:t>Spatial Parallelization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183" y="1996506"/>
            <a:ext cx="5512945" cy="19020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383" y="1819656"/>
            <a:ext cx="2869342" cy="3652152"/>
          </a:xfrm>
          <a:prstGeom prst="rect">
            <a:avLst/>
          </a:prstGeom>
        </p:spPr>
      </p:pic>
      <p:pic>
        <p:nvPicPr>
          <p:cNvPr id="7" name="Picture 6"/>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594" b="3175"/>
          <a:stretch/>
        </p:blipFill>
        <p:spPr bwMode="auto">
          <a:xfrm>
            <a:off x="864108" y="4075438"/>
            <a:ext cx="3886200" cy="19075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96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454025" y="1689306"/>
            <a:ext cx="8328025" cy="4176400"/>
          </a:xfrm>
          <a:prstGeom prst="rect">
            <a:avLst/>
          </a:prstGeom>
        </p:spPr>
        <p:txBody>
          <a:bodyPr wrap="square">
            <a:spAutoFit/>
          </a:bodyPr>
          <a:lstStyle/>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clearAll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parallel=No</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Starts with Actor 1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2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CPU=2</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err="1">
                <a:latin typeface="MS Sans Serif"/>
                <a:ea typeface="Calibri" panose="020F0502020204030204" pitchFamily="34" charset="0"/>
                <a:cs typeface="MS Sans Serif"/>
              </a:rPr>
              <a:t>NewActor</a:t>
            </a:r>
            <a:r>
              <a:rPr lang="en-US" sz="1200" dirty="0">
                <a:latin typeface="MS Sans Serif"/>
                <a:ea typeface="Calibri" panose="020F0502020204030204" pitchFamily="34" charset="0"/>
                <a:cs typeface="MS Sans Serif"/>
              </a:rPr>
              <a:t> ! Creates Actor 3 and activates it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compile "C:\Program Files\OpenDSS\</a:t>
            </a:r>
            <a:r>
              <a:rPr lang="en-US" sz="1200" dirty="0" err="1">
                <a:latin typeface="MS Sans Serif"/>
                <a:ea typeface="Calibri" panose="020F0502020204030204" pitchFamily="34" charset="0"/>
                <a:cs typeface="MS Sans Serif"/>
              </a:rPr>
              <a:t>EPRITestCircuits</a:t>
            </a:r>
            <a:r>
              <a:rPr lang="en-US" sz="1200" dirty="0">
                <a:latin typeface="MS Sans Serif"/>
                <a:ea typeface="Calibri" panose="020F0502020204030204" pitchFamily="34" charset="0"/>
                <a:cs typeface="MS Sans Serif"/>
              </a:rPr>
              <a:t>\ckt5\Master_ckt5.dss"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CPU=3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Solve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MS Sans Serif"/>
              </a:rPr>
              <a:t>set parallel=Yes</a:t>
            </a:r>
          </a:p>
          <a:p>
            <a:pPr marL="457200" marR="0" algn="l">
              <a:lnSpc>
                <a:spcPct val="107000"/>
              </a:lnSpc>
              <a:spcBef>
                <a:spcPts val="0"/>
              </a:spcBef>
              <a:spcAft>
                <a:spcPts val="0"/>
              </a:spcAft>
            </a:pPr>
            <a:endParaRPr lang="en-US" sz="1200" dirty="0">
              <a:effectLst/>
              <a:latin typeface="MS Sans Serif"/>
              <a:ea typeface="Calibri" panose="020F0502020204030204" pitchFamily="34" charset="0"/>
              <a:cs typeface="Times New Roman" panose="02020603050405020304" pitchFamily="18" charset="0"/>
            </a:endParaRPr>
          </a:p>
          <a:p>
            <a:pPr marL="457200" marR="0" algn="l">
              <a:lnSpc>
                <a:spcPct val="107000"/>
              </a:lnSpc>
              <a:spcBef>
                <a:spcPts val="0"/>
              </a:spcBef>
              <a:spcAft>
                <a:spcPts val="0"/>
              </a:spcAft>
            </a:pPr>
            <a:r>
              <a:rPr lang="en-US" sz="1200" dirty="0">
                <a:latin typeface="MS Sans Serif"/>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126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Starting a parallel computing simulation</a:t>
            </a:r>
          </a:p>
        </p:txBody>
      </p:sp>
      <p:sp>
        <p:nvSpPr>
          <p:cNvPr id="4" name="Rectangle 3"/>
          <p:cNvSpPr/>
          <p:nvPr/>
        </p:nvSpPr>
        <p:spPr>
          <a:xfrm>
            <a:off x="355600" y="1117806"/>
            <a:ext cx="8328025" cy="5262979"/>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=Yes</a:t>
            </a:r>
          </a:p>
          <a:p>
            <a:pPr lvl="1" algn="l"/>
            <a:r>
              <a:rPr lang="en-US" sz="1200" dirty="0"/>
              <a:t>show monitor MS2</a:t>
            </a:r>
          </a:p>
          <a:p>
            <a:pPr algn="l"/>
            <a:endParaRPr lang="en-US" sz="1200" dirty="0"/>
          </a:p>
          <a:p>
            <a:pPr algn="l"/>
            <a:endParaRPr lang="en-US" sz="1200"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7024" y="1689306"/>
            <a:ext cx="2965450" cy="3695700"/>
          </a:xfrm>
          <a:prstGeom prst="rect">
            <a:avLst/>
          </a:prstGeom>
          <a:noFill/>
          <a:ln>
            <a:noFill/>
          </a:ln>
        </p:spPr>
      </p:pic>
    </p:spTree>
    <p:extLst>
      <p:ext uri="{BB962C8B-B14F-4D97-AF65-F5344CB8AC3E}">
        <p14:creationId xmlns:p14="http://schemas.microsoft.com/office/powerpoint/2010/main" val="1205933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7" name="Rectangle 6"/>
          <p:cNvSpPr/>
          <p:nvPr/>
        </p:nvSpPr>
        <p:spPr>
          <a:xfrm>
            <a:off x="404812" y="1267550"/>
            <a:ext cx="8328025" cy="4431983"/>
          </a:xfrm>
          <a:prstGeom prst="rect">
            <a:avLst/>
          </a:prstGeom>
        </p:spPr>
        <p:txBody>
          <a:bodyPr wrap="square">
            <a:spAutoFit/>
          </a:bodyPr>
          <a:lstStyle/>
          <a:p>
            <a:pPr algn="l"/>
            <a:endParaRPr lang="en-US" sz="1200" dirty="0"/>
          </a:p>
          <a:p>
            <a:pPr lvl="1" algn="l"/>
            <a:r>
              <a:rPr lang="en-US" sz="1200" dirty="0"/>
              <a:t>…</a:t>
            </a:r>
          </a:p>
          <a:p>
            <a:pPr lvl="1" algn="l"/>
            <a:endParaRPr lang="en-US" sz="1200" dirty="0"/>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endParaRPr lang="en-US" sz="1200" dirty="0"/>
          </a:p>
          <a:p>
            <a:pPr lvl="1" algn="l"/>
            <a:r>
              <a:rPr lang="en-US" sz="1200" dirty="0"/>
              <a:t>get </a:t>
            </a:r>
            <a:r>
              <a:rPr lang="en-US" sz="1200" dirty="0" err="1"/>
              <a:t>actorprogress</a:t>
            </a:r>
            <a:endParaRPr lang="en-US" sz="1200" dirty="0"/>
          </a:p>
          <a:p>
            <a:pPr algn="l"/>
            <a:endParaRPr lang="en-US" sz="1200" dirty="0"/>
          </a:p>
        </p:txBody>
      </p:sp>
      <p:pic>
        <p:nvPicPr>
          <p:cNvPr id="2" name="Picture 1"/>
          <p:cNvPicPr>
            <a:picLocks noChangeAspect="1"/>
          </p:cNvPicPr>
          <p:nvPr/>
        </p:nvPicPr>
        <p:blipFill>
          <a:blip r:embed="rId3"/>
          <a:stretch>
            <a:fillRect/>
          </a:stretch>
        </p:blipFill>
        <p:spPr>
          <a:xfrm>
            <a:off x="5922899" y="1700574"/>
            <a:ext cx="2695575" cy="3565933"/>
          </a:xfrm>
          <a:prstGeom prst="rect">
            <a:avLst/>
          </a:prstGeom>
        </p:spPr>
      </p:pic>
    </p:spTree>
    <p:extLst>
      <p:ext uri="{BB962C8B-B14F-4D97-AF65-F5344CB8AC3E}">
        <p14:creationId xmlns:p14="http://schemas.microsoft.com/office/powerpoint/2010/main" val="3862366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sp>
        <p:nvSpPr>
          <p:cNvPr id="5" name="Rectangle 4"/>
          <p:cNvSpPr/>
          <p:nvPr/>
        </p:nvSpPr>
        <p:spPr>
          <a:xfrm>
            <a:off x="404812" y="896112"/>
            <a:ext cx="8328025" cy="6093976"/>
          </a:xfrm>
          <a:prstGeom prst="rect">
            <a:avLst/>
          </a:prstGeom>
        </p:spPr>
        <p:txBody>
          <a:bodyPr wrap="square">
            <a:spAutoFit/>
          </a:bodyPr>
          <a:lstStyle/>
          <a:p>
            <a:pPr algn="l"/>
            <a:endParaRPr lang="en-US" sz="1200" dirty="0"/>
          </a:p>
          <a:p>
            <a:pPr lvl="1" algn="l"/>
            <a:r>
              <a:rPr lang="en-US" sz="1200" dirty="0"/>
              <a:t>…</a:t>
            </a:r>
          </a:p>
          <a:p>
            <a:pPr lvl="1" algn="l"/>
            <a:r>
              <a:rPr lang="en-US" sz="1200" dirty="0"/>
              <a:t>set </a:t>
            </a:r>
            <a:r>
              <a:rPr lang="en-US" sz="1200" dirty="0" err="1"/>
              <a:t>activeActor</a:t>
            </a:r>
            <a:r>
              <a:rPr lang="en-US" sz="1200" dirty="0"/>
              <a:t>=1</a:t>
            </a:r>
          </a:p>
          <a:p>
            <a:pPr lvl="1" algn="l"/>
            <a:r>
              <a:rPr lang="en-US" sz="1200" dirty="0"/>
              <a:t>set mode=yearly </a:t>
            </a:r>
            <a:r>
              <a:rPr lang="en-US" sz="1200" dirty="0" err="1"/>
              <a:t>stepsize</a:t>
            </a:r>
            <a:r>
              <a:rPr lang="en-US" sz="1200" dirty="0"/>
              <a:t>=1h number=2000 hour = 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=2</a:t>
            </a:r>
          </a:p>
          <a:p>
            <a:pPr lvl="1" algn="l"/>
            <a:r>
              <a:rPr lang="en-US" sz="1200" dirty="0"/>
              <a:t>set mode=yearly </a:t>
            </a:r>
            <a:r>
              <a:rPr lang="en-US" sz="1200" dirty="0" err="1"/>
              <a:t>stepsize</a:t>
            </a:r>
            <a:r>
              <a:rPr lang="en-US" sz="1200" dirty="0"/>
              <a:t>=1h number=2000 hour = 2000 </a:t>
            </a:r>
            <a:r>
              <a:rPr lang="en-US" sz="1200" dirty="0" err="1"/>
              <a:t>totaltime</a:t>
            </a:r>
            <a:r>
              <a:rPr lang="en-US" sz="1200" dirty="0"/>
              <a:t>=0</a:t>
            </a:r>
          </a:p>
          <a:p>
            <a:pPr lvl="1" algn="l"/>
            <a:endParaRPr lang="en-US" sz="1200" dirty="0"/>
          </a:p>
          <a:p>
            <a:pPr lvl="1" algn="l"/>
            <a:r>
              <a:rPr lang="en-US" sz="1200" dirty="0"/>
              <a:t>set </a:t>
            </a:r>
            <a:r>
              <a:rPr lang="en-US" sz="1200" dirty="0" err="1"/>
              <a:t>activeActor</a:t>
            </a:r>
            <a:r>
              <a:rPr lang="en-US" sz="1200" dirty="0"/>
              <a:t>=3</a:t>
            </a:r>
          </a:p>
          <a:p>
            <a:pPr lvl="1" algn="l"/>
            <a:r>
              <a:rPr lang="en-US" sz="1200" dirty="0"/>
              <a:t>set mode=yearly </a:t>
            </a:r>
            <a:r>
              <a:rPr lang="en-US" sz="1200" dirty="0" err="1"/>
              <a:t>stepsize</a:t>
            </a:r>
            <a:r>
              <a:rPr lang="en-US" sz="1200" dirty="0"/>
              <a:t>=1h number=2000 hour = 4000 </a:t>
            </a:r>
            <a:r>
              <a:rPr lang="en-US" sz="1200" dirty="0" err="1"/>
              <a:t>totaltime</a:t>
            </a:r>
            <a:r>
              <a:rPr lang="en-US" sz="1200" dirty="0"/>
              <a:t>=0</a:t>
            </a:r>
          </a:p>
          <a:p>
            <a:pPr lvl="1" algn="l"/>
            <a:endParaRPr lang="en-US" sz="1200" dirty="0"/>
          </a:p>
          <a:p>
            <a:pPr lvl="1" algn="l"/>
            <a:r>
              <a:rPr lang="en-US" sz="1200" dirty="0" err="1"/>
              <a:t>SolveAll</a:t>
            </a:r>
            <a:endParaRPr lang="en-US" sz="1200" dirty="0"/>
          </a:p>
          <a:p>
            <a:pPr lvl="1" algn="l"/>
            <a:r>
              <a:rPr lang="en-US" sz="1200" dirty="0"/>
              <a:t>Wait</a:t>
            </a:r>
          </a:p>
          <a:p>
            <a:pPr lvl="1" algn="l"/>
            <a:r>
              <a:rPr lang="en-US" sz="1200" dirty="0"/>
              <a:t> </a:t>
            </a:r>
          </a:p>
          <a:p>
            <a:pPr lvl="1" algn="l"/>
            <a:r>
              <a:rPr lang="en-US" sz="1200" dirty="0"/>
              <a:t>set </a:t>
            </a:r>
            <a:r>
              <a:rPr lang="en-US" sz="1200" dirty="0" err="1"/>
              <a:t>ConcatenateReports</a:t>
            </a:r>
            <a:r>
              <a:rPr lang="en-US" sz="1200" dirty="0"/>
              <a:t>=No</a:t>
            </a:r>
          </a:p>
          <a:p>
            <a:pPr lvl="1" algn="l"/>
            <a:endParaRPr lang="en-US" sz="1200" dirty="0"/>
          </a:p>
          <a:p>
            <a:pPr lvl="1" algn="l"/>
            <a:r>
              <a:rPr lang="en-US" sz="1200" dirty="0"/>
              <a:t>set </a:t>
            </a:r>
            <a:r>
              <a:rPr lang="en-US" sz="1200" dirty="0" err="1"/>
              <a:t>activeActor</a:t>
            </a:r>
            <a:r>
              <a:rPr lang="en-US" sz="1200" dirty="0"/>
              <a:t>=1</a:t>
            </a:r>
          </a:p>
          <a:p>
            <a:pPr lvl="1" algn="l"/>
            <a:r>
              <a:rPr lang="en-US" sz="1200" dirty="0"/>
              <a:t>show monitor MS2</a:t>
            </a:r>
          </a:p>
          <a:p>
            <a:pPr lvl="1" algn="l"/>
            <a:r>
              <a:rPr lang="en-US" sz="1200" dirty="0"/>
              <a:t>set </a:t>
            </a:r>
            <a:r>
              <a:rPr lang="en-US" sz="1200" dirty="0" err="1"/>
              <a:t>activeActor</a:t>
            </a:r>
            <a:r>
              <a:rPr lang="en-US" sz="1200" dirty="0"/>
              <a:t>=2</a:t>
            </a:r>
          </a:p>
          <a:p>
            <a:pPr lvl="1" algn="l"/>
            <a:r>
              <a:rPr lang="en-US" sz="1200" dirty="0"/>
              <a:t>show monitor MS2 …</a:t>
            </a:r>
          </a:p>
          <a:p>
            <a:pPr algn="l"/>
            <a:endParaRPr lang="en-US" sz="1200" dirty="0"/>
          </a:p>
          <a:p>
            <a:pPr algn="l"/>
            <a:endParaRPr lang="en-US" sz="1200" dirty="0"/>
          </a:p>
        </p:txBody>
      </p:sp>
    </p:spTree>
    <p:extLst>
      <p:ext uri="{BB962C8B-B14F-4D97-AF65-F5344CB8AC3E}">
        <p14:creationId xmlns:p14="http://schemas.microsoft.com/office/powerpoint/2010/main" val="2883601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in OpenDSS means concurrently</a:t>
            </a:r>
          </a:p>
        </p:txBody>
      </p:sp>
      <p:pic>
        <p:nvPicPr>
          <p:cNvPr id="3" name="Picture 2"/>
          <p:cNvPicPr>
            <a:picLocks noChangeAspect="1"/>
          </p:cNvPicPr>
          <p:nvPr/>
        </p:nvPicPr>
        <p:blipFill>
          <a:blip r:embed="rId3"/>
          <a:stretch>
            <a:fillRect/>
          </a:stretch>
        </p:blipFill>
        <p:spPr>
          <a:xfrm>
            <a:off x="1808162" y="1689306"/>
            <a:ext cx="5521325" cy="4217679"/>
          </a:xfrm>
          <a:prstGeom prst="rect">
            <a:avLst/>
          </a:prstGeom>
        </p:spPr>
      </p:pic>
    </p:spTree>
    <p:extLst>
      <p:ext uri="{BB962C8B-B14F-4D97-AF65-F5344CB8AC3E}">
        <p14:creationId xmlns:p14="http://schemas.microsoft.com/office/powerpoint/2010/main" val="7092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Instructor</a:t>
            </a:r>
          </a:p>
        </p:txBody>
      </p:sp>
      <p:sp>
        <p:nvSpPr>
          <p:cNvPr id="6" name="Content Placeholder 2"/>
          <p:cNvSpPr txBox="1">
            <a:spLocks/>
          </p:cNvSpPr>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lnSpc>
                <a:spcPct val="100000"/>
              </a:lnSpc>
              <a:spcBef>
                <a:spcPct val="0"/>
              </a:spcBef>
              <a:spcAft>
                <a:spcPts val="600"/>
              </a:spcAft>
              <a:buClr>
                <a:schemeClr val="tx2"/>
              </a:buClr>
              <a:buFont typeface="Wingdings" panose="05000000000000000000" pitchFamily="2" charset="2"/>
              <a:buChar char="§"/>
              <a:defRPr sz="2400">
                <a:solidFill>
                  <a:schemeClr val="tx1"/>
                </a:solidFill>
                <a:latin typeface="+mn-lt"/>
                <a:ea typeface="+mn-ea"/>
                <a:cs typeface="+mn-cs"/>
              </a:defRPr>
            </a:lvl1pPr>
            <a:lvl2pPr marL="515938" indent="-228600" algn="l" rtl="0" eaLnBrk="1" fontAlgn="base" hangingPunct="1">
              <a:lnSpc>
                <a:spcPct val="100000"/>
              </a:lnSpc>
              <a:spcBef>
                <a:spcPct val="0"/>
              </a:spcBef>
              <a:spcAft>
                <a:spcPts val="600"/>
              </a:spcAft>
              <a:buClr>
                <a:schemeClr val="tx2"/>
              </a:buClr>
              <a:buChar char="–"/>
              <a:defRPr sz="2000">
                <a:solidFill>
                  <a:schemeClr val="tx1"/>
                </a:solidFill>
                <a:latin typeface="+mn-lt"/>
              </a:defRPr>
            </a:lvl2pPr>
            <a:lvl3pPr marL="798513" indent="-166688"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3pPr>
            <a:lvl4pPr marL="1196975" indent="-223838" algn="l" rtl="0" eaLnBrk="1" fontAlgn="base" hangingPunct="1">
              <a:lnSpc>
                <a:spcPct val="100000"/>
              </a:lnSpc>
              <a:spcBef>
                <a:spcPct val="0"/>
              </a:spcBef>
              <a:spcAft>
                <a:spcPts val="600"/>
              </a:spcAft>
              <a:buClr>
                <a:schemeClr val="tx2"/>
              </a:buClr>
              <a:buChar char="–"/>
              <a:defRPr sz="2000">
                <a:solidFill>
                  <a:schemeClr val="tx1"/>
                </a:solidFill>
                <a:latin typeface="+mn-lt"/>
              </a:defRPr>
            </a:lvl4pPr>
            <a:lvl5pPr marL="1487488" indent="-174625" algn="l" rtl="0" eaLnBrk="1" fontAlgn="base" hangingPunct="1">
              <a:lnSpc>
                <a:spcPct val="100000"/>
              </a:lnSpc>
              <a:spcBef>
                <a:spcPct val="0"/>
              </a:spcBef>
              <a:spcAft>
                <a:spcPts val="600"/>
              </a:spcAft>
              <a:buClr>
                <a:schemeClr val="tx2"/>
              </a:buClr>
              <a:buFont typeface="Wingdings" panose="05000000000000000000" pitchFamily="2" charset="2"/>
              <a:buChar char="§"/>
              <a:defRPr sz="20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altLang="en-US" b="1" kern="0" dirty="0"/>
              <a:t>Davis Montenegro, </a:t>
            </a:r>
            <a:r>
              <a:rPr lang="en-US" altLang="en-US" b="1" i="1" kern="0" dirty="0"/>
              <a:t>Member, IEEE</a:t>
            </a:r>
          </a:p>
          <a:p>
            <a:pPr marL="0" indent="0">
              <a:buFont typeface="Wingdings" panose="05000000000000000000" pitchFamily="2" charset="2"/>
              <a:buNone/>
            </a:pPr>
            <a:r>
              <a:rPr lang="en-US" altLang="en-US" sz="1600" b="1" kern="0" dirty="0"/>
              <a:t>Davis Montenegro-Martinez serves as Engineer/Scientist III at the Electric Power Research Institute (EPRI) in the areas of power system modeling, analysis and high performance computing. He received his degree in electronics engineering from Universidad Santo </a:t>
            </a:r>
            <a:r>
              <a:rPr lang="en-US" altLang="en-US" sz="1600" b="1" kern="0" dirty="0" err="1"/>
              <a:t>Tomás</a:t>
            </a:r>
            <a:r>
              <a:rPr lang="en-US" altLang="en-US" sz="1600" b="1" kern="0" dirty="0"/>
              <a:t>, Bogotá, Colombia (2004); he is M.Sc. in electrical engineering from Universidad de </a:t>
            </a:r>
            <a:r>
              <a:rPr lang="en-US" altLang="en-US" sz="1600" b="1" kern="0" dirty="0" err="1"/>
              <a:t>los</a:t>
            </a:r>
            <a:r>
              <a:rPr lang="en-US" altLang="en-US" sz="1600" b="1" kern="0" dirty="0"/>
              <a:t> Andes, Bogotá , Colombia (2012). He received his Ph.D. in electrical engineering from Universidad de </a:t>
            </a:r>
            <a:r>
              <a:rPr lang="en-US" altLang="en-US" sz="1600" b="1" kern="0" dirty="0" err="1"/>
              <a:t>los</a:t>
            </a:r>
            <a:r>
              <a:rPr lang="en-US" altLang="en-US" sz="1600" b="1" kern="0" dirty="0"/>
              <a:t> Andes (2015), and a Ph.D. in electrical engineering from the University Grenoble-</a:t>
            </a:r>
            <a:r>
              <a:rPr lang="en-US" altLang="en-US" sz="1600" b="1" kern="0" dirty="0" err="1"/>
              <a:t>Alpes</a:t>
            </a:r>
            <a:r>
              <a:rPr lang="en-US" altLang="en-US" sz="1600" b="1" kern="0" dirty="0"/>
              <a:t>, France (2015). </a:t>
            </a:r>
          </a:p>
          <a:p>
            <a:pPr marL="0" indent="0">
              <a:buFont typeface="Wingdings" panose="05000000000000000000" pitchFamily="2" charset="2"/>
              <a:buNone/>
            </a:pPr>
            <a:r>
              <a:rPr lang="en-US" altLang="en-US" sz="1600" b="1" kern="0" dirty="0"/>
              <a:t>Before joining EPRI, Davis served for 10 years as a lecturer for Universidad Santo Tomas in Colombia, during this time he was also technology consultant in the areas of industrial automation, software and electronic hardware design focused in the electric power industry, specifically in monitoring and control for meter calibration laboratories. His expertise in parallel computing techniques is being used at EPRI for incorporating multi-core processing to power system analysis methods such as QSTS, reducing the computational time required to perform these analysis using standard computing architectures</a:t>
            </a:r>
            <a:endParaRPr lang="en-US" altLang="en-US" sz="1600" kern="0" dirty="0"/>
          </a:p>
        </p:txBody>
      </p:sp>
      <p:pic>
        <p:nvPicPr>
          <p:cNvPr id="7" name="Picture 6"/>
          <p:cNvPicPr preferRelativeResize="0">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278624" y="454152"/>
            <a:ext cx="1018903" cy="1069848"/>
          </a:xfrm>
          <a:prstGeom prst="rect">
            <a:avLst/>
          </a:prstGeom>
        </p:spPr>
      </p:pic>
    </p:spTree>
    <p:extLst>
      <p:ext uri="{BB962C8B-B14F-4D97-AF65-F5344CB8AC3E}">
        <p14:creationId xmlns:p14="http://schemas.microsoft.com/office/powerpoint/2010/main" val="313200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54025" y="1371600"/>
            <a:ext cx="8328025" cy="4893647"/>
          </a:xfrm>
          <a:prstGeom prst="rect">
            <a:avLst/>
          </a:prstGeom>
        </p:spPr>
        <p:txBody>
          <a:bodyPr wrap="square">
            <a:spAutoFit/>
          </a:bodyPr>
          <a:lstStyle/>
          <a:p>
            <a:r>
              <a:rPr lang="en-US" sz="2400" dirty="0"/>
              <a:t>The examples for parallel processing can be downloaded from:</a:t>
            </a:r>
          </a:p>
          <a:p>
            <a:endParaRPr lang="en-US" sz="2400" dirty="0"/>
          </a:p>
          <a:p>
            <a:r>
              <a:rPr lang="en-US" sz="2400" dirty="0">
                <a:hlinkClick r:id="rId3"/>
              </a:rPr>
              <a:t>https://sourceforge.net/p/electricdss/code/HEAD/tree/trunk/Version8/Distrib/Examples/Parallel_Processing</a:t>
            </a:r>
            <a:endParaRPr lang="en-US" sz="2400" dirty="0"/>
          </a:p>
          <a:p>
            <a:endParaRPr lang="en-US" sz="2400" dirty="0"/>
          </a:p>
          <a:p>
            <a:r>
              <a:rPr lang="en-US" sz="2400" dirty="0"/>
              <a:t>These examples involves MATLAB and python.</a:t>
            </a:r>
          </a:p>
          <a:p>
            <a:endParaRPr lang="en-US" sz="2400" dirty="0"/>
          </a:p>
          <a:p>
            <a:r>
              <a:rPr lang="en-US" sz="2400" dirty="0"/>
              <a:t>Other examples for LabVIEW through the VI Package Manager</a:t>
            </a:r>
          </a:p>
        </p:txBody>
      </p:sp>
    </p:spTree>
    <p:extLst>
      <p:ext uri="{BB962C8B-B14F-4D97-AF65-F5344CB8AC3E}">
        <p14:creationId xmlns:p14="http://schemas.microsoft.com/office/powerpoint/2010/main" val="1317951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3" name="Picture 2"/>
          <p:cNvPicPr>
            <a:picLocks noChangeAspect="1"/>
          </p:cNvPicPr>
          <p:nvPr/>
        </p:nvPicPr>
        <p:blipFill>
          <a:blip r:embed="rId3"/>
          <a:stretch>
            <a:fillRect/>
          </a:stretch>
        </p:blipFill>
        <p:spPr>
          <a:xfrm>
            <a:off x="463550" y="2286000"/>
            <a:ext cx="8234502" cy="3733800"/>
          </a:xfrm>
          <a:prstGeom prst="rect">
            <a:avLst/>
          </a:prstGeom>
        </p:spPr>
      </p:pic>
    </p:spTree>
    <p:extLst>
      <p:ext uri="{BB962C8B-B14F-4D97-AF65-F5344CB8AC3E}">
        <p14:creationId xmlns:p14="http://schemas.microsoft.com/office/powerpoint/2010/main" val="27496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1 MATLAB</a:t>
            </a:r>
          </a:p>
          <a:p>
            <a:endParaRPr lang="en-US" sz="2400" dirty="0"/>
          </a:p>
        </p:txBody>
      </p:sp>
      <p:pic>
        <p:nvPicPr>
          <p:cNvPr id="2" name="Picture 1"/>
          <p:cNvPicPr>
            <a:picLocks noChangeAspect="1"/>
          </p:cNvPicPr>
          <p:nvPr/>
        </p:nvPicPr>
        <p:blipFill>
          <a:blip r:embed="rId3"/>
          <a:stretch>
            <a:fillRect/>
          </a:stretch>
        </p:blipFill>
        <p:spPr>
          <a:xfrm>
            <a:off x="502494" y="2590800"/>
            <a:ext cx="8250135" cy="2590800"/>
          </a:xfrm>
          <a:prstGeom prst="rect">
            <a:avLst/>
          </a:prstGeom>
        </p:spPr>
      </p:pic>
    </p:spTree>
    <p:extLst>
      <p:ext uri="{BB962C8B-B14F-4D97-AF65-F5344CB8AC3E}">
        <p14:creationId xmlns:p14="http://schemas.microsoft.com/office/powerpoint/2010/main" val="3202061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759803"/>
            <a:ext cx="8328025" cy="830997"/>
          </a:xfrm>
          <a:prstGeom prst="rect">
            <a:avLst/>
          </a:prstGeom>
        </p:spPr>
        <p:txBody>
          <a:bodyPr wrap="square">
            <a:spAutoFit/>
          </a:bodyPr>
          <a:lstStyle/>
          <a:p>
            <a:r>
              <a:rPr lang="en-US" sz="2400" dirty="0"/>
              <a:t>Example # 2 MATLAB</a:t>
            </a:r>
          </a:p>
          <a:p>
            <a:endParaRPr lang="en-US" sz="2400" dirty="0"/>
          </a:p>
        </p:txBody>
      </p:sp>
      <p:pic>
        <p:nvPicPr>
          <p:cNvPr id="2" name="Picture 1"/>
          <p:cNvPicPr>
            <a:picLocks noChangeAspect="1"/>
          </p:cNvPicPr>
          <p:nvPr/>
        </p:nvPicPr>
        <p:blipFill>
          <a:blip r:embed="rId3"/>
          <a:stretch>
            <a:fillRect/>
          </a:stretch>
        </p:blipFill>
        <p:spPr>
          <a:xfrm>
            <a:off x="761999" y="2228631"/>
            <a:ext cx="7737475" cy="4122425"/>
          </a:xfrm>
          <a:prstGeom prst="rect">
            <a:avLst/>
          </a:prstGeom>
        </p:spPr>
      </p:pic>
    </p:spTree>
    <p:extLst>
      <p:ext uri="{BB962C8B-B14F-4D97-AF65-F5344CB8AC3E}">
        <p14:creationId xmlns:p14="http://schemas.microsoft.com/office/powerpoint/2010/main" val="2045191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2 MATLAB</a:t>
            </a:r>
          </a:p>
          <a:p>
            <a:endParaRPr lang="en-US" sz="2400" dirty="0"/>
          </a:p>
        </p:txBody>
      </p:sp>
      <p:pic>
        <p:nvPicPr>
          <p:cNvPr id="5" name="Picture 4"/>
          <p:cNvPicPr>
            <a:picLocks noChangeAspect="1"/>
          </p:cNvPicPr>
          <p:nvPr/>
        </p:nvPicPr>
        <p:blipFill>
          <a:blip r:embed="rId3"/>
          <a:stretch>
            <a:fillRect/>
          </a:stretch>
        </p:blipFill>
        <p:spPr>
          <a:xfrm>
            <a:off x="685800" y="2659797"/>
            <a:ext cx="8218488" cy="3020850"/>
          </a:xfrm>
          <a:prstGeom prst="rect">
            <a:avLst/>
          </a:prstGeom>
        </p:spPr>
      </p:pic>
    </p:spTree>
    <p:extLst>
      <p:ext uri="{BB962C8B-B14F-4D97-AF65-F5344CB8AC3E}">
        <p14:creationId xmlns:p14="http://schemas.microsoft.com/office/powerpoint/2010/main" val="1067505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2" name="Picture 1"/>
          <p:cNvPicPr>
            <a:picLocks noChangeAspect="1"/>
          </p:cNvPicPr>
          <p:nvPr/>
        </p:nvPicPr>
        <p:blipFill>
          <a:blip r:embed="rId3"/>
          <a:stretch>
            <a:fillRect/>
          </a:stretch>
        </p:blipFill>
        <p:spPr>
          <a:xfrm>
            <a:off x="685800" y="2286000"/>
            <a:ext cx="7897812" cy="3743429"/>
          </a:xfrm>
          <a:prstGeom prst="rect">
            <a:avLst/>
          </a:prstGeom>
        </p:spPr>
      </p:pic>
    </p:spTree>
    <p:extLst>
      <p:ext uri="{BB962C8B-B14F-4D97-AF65-F5344CB8AC3E}">
        <p14:creationId xmlns:p14="http://schemas.microsoft.com/office/powerpoint/2010/main" val="1063519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COM</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Example # 3 MATLAB</a:t>
            </a:r>
          </a:p>
          <a:p>
            <a:endParaRPr lang="en-US" sz="2400" dirty="0"/>
          </a:p>
        </p:txBody>
      </p:sp>
      <p:pic>
        <p:nvPicPr>
          <p:cNvPr id="3" name="Picture 2"/>
          <p:cNvPicPr>
            <a:picLocks noChangeAspect="1"/>
          </p:cNvPicPr>
          <p:nvPr/>
        </p:nvPicPr>
        <p:blipFill>
          <a:blip r:embed="rId3"/>
          <a:stretch>
            <a:fillRect/>
          </a:stretch>
        </p:blipFill>
        <p:spPr>
          <a:xfrm>
            <a:off x="798512" y="2799291"/>
            <a:ext cx="7540625" cy="2513542"/>
          </a:xfrm>
          <a:prstGeom prst="rect">
            <a:avLst/>
          </a:prstGeom>
        </p:spPr>
      </p:pic>
    </p:spTree>
    <p:extLst>
      <p:ext uri="{BB962C8B-B14F-4D97-AF65-F5344CB8AC3E}">
        <p14:creationId xmlns:p14="http://schemas.microsoft.com/office/powerpoint/2010/main" val="3191092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sp>
        <p:nvSpPr>
          <p:cNvPr id="4" name="Rectangle 3"/>
          <p:cNvSpPr/>
          <p:nvPr/>
        </p:nvSpPr>
        <p:spPr>
          <a:xfrm>
            <a:off x="463550" y="1828800"/>
            <a:ext cx="8328025" cy="830997"/>
          </a:xfrm>
          <a:prstGeom prst="rect">
            <a:avLst/>
          </a:prstGeom>
        </p:spPr>
        <p:txBody>
          <a:bodyPr wrap="square">
            <a:spAutoFit/>
          </a:bodyPr>
          <a:lstStyle/>
          <a:p>
            <a:r>
              <a:rPr lang="en-US" sz="2400" dirty="0"/>
              <a:t>Using the OpenDSS-PM library for NI LabVIEW</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97" y="2887576"/>
            <a:ext cx="4008847" cy="24208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999" y="2514600"/>
            <a:ext cx="5238626" cy="3166808"/>
          </a:xfrm>
          <a:prstGeom prst="rect">
            <a:avLst/>
          </a:prstGeom>
        </p:spPr>
      </p:pic>
    </p:spTree>
    <p:extLst>
      <p:ext uri="{BB962C8B-B14F-4D97-AF65-F5344CB8AC3E}">
        <p14:creationId xmlns:p14="http://schemas.microsoft.com/office/powerpoint/2010/main" val="154498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sp>
        <p:nvSpPr>
          <p:cNvPr id="4" name="Rectangle 3"/>
          <p:cNvSpPr/>
          <p:nvPr/>
        </p:nvSpPr>
        <p:spPr>
          <a:xfrm>
            <a:off x="463550" y="1828800"/>
            <a:ext cx="8328025" cy="830997"/>
          </a:xfrm>
          <a:prstGeom prst="rect">
            <a:avLst/>
          </a:prstGeom>
        </p:spPr>
        <p:txBody>
          <a:bodyPr wrap="square">
            <a:spAutoFit/>
          </a:bodyPr>
          <a:lstStyle/>
          <a:p>
            <a:r>
              <a:rPr lang="en-US" sz="2400" dirty="0"/>
              <a:t>Using the OpenDSS-PM library for NI LabVIEW</a:t>
            </a:r>
          </a:p>
          <a:p>
            <a:endParaRPr lang="en-US" sz="2400" dirty="0"/>
          </a:p>
        </p:txBody>
      </p:sp>
      <p:pic>
        <p:nvPicPr>
          <p:cNvPr id="8" name="Picture 7"/>
          <p:cNvPicPr>
            <a:picLocks noChangeAspect="1"/>
          </p:cNvPicPr>
          <p:nvPr/>
        </p:nvPicPr>
        <p:blipFill>
          <a:blip r:embed="rId3"/>
          <a:stretch>
            <a:fillRect/>
          </a:stretch>
        </p:blipFill>
        <p:spPr>
          <a:xfrm>
            <a:off x="415925" y="2250514"/>
            <a:ext cx="3200400" cy="1085850"/>
          </a:xfrm>
          <a:prstGeom prst="rect">
            <a:avLst/>
          </a:prstGeom>
        </p:spPr>
      </p:pic>
      <p:pic>
        <p:nvPicPr>
          <p:cNvPr id="9" name="Picture 8" descr="Fig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0176" y="4206423"/>
            <a:ext cx="3286665" cy="1958610"/>
          </a:xfrm>
          <a:prstGeom prst="rect">
            <a:avLst/>
          </a:prstGeom>
          <a:noFill/>
          <a:ln>
            <a:noFill/>
          </a:ln>
        </p:spPr>
      </p:pic>
      <p:pic>
        <p:nvPicPr>
          <p:cNvPr id="10" name="Picture 9" descr="Fig4"/>
          <p:cNvPicPr/>
          <p:nvPr/>
        </p:nvPicPr>
        <p:blipFill>
          <a:blip r:embed="rId5">
            <a:extLst>
              <a:ext uri="{28A0092B-C50C-407E-A947-70E740481C1C}">
                <a14:useLocalDpi xmlns:a14="http://schemas.microsoft.com/office/drawing/2010/main" val="0"/>
              </a:ext>
            </a:extLst>
          </a:blip>
          <a:srcRect/>
          <a:stretch>
            <a:fillRect/>
          </a:stretch>
        </p:blipFill>
        <p:spPr bwMode="auto">
          <a:xfrm>
            <a:off x="4000598" y="2659797"/>
            <a:ext cx="4928829" cy="2527193"/>
          </a:xfrm>
          <a:prstGeom prst="rect">
            <a:avLst/>
          </a:prstGeom>
          <a:noFill/>
          <a:ln>
            <a:noFill/>
          </a:ln>
        </p:spPr>
      </p:pic>
    </p:spTree>
    <p:extLst>
      <p:ext uri="{BB962C8B-B14F-4D97-AF65-F5344CB8AC3E}">
        <p14:creationId xmlns:p14="http://schemas.microsoft.com/office/powerpoint/2010/main" val="172641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pic>
        <p:nvPicPr>
          <p:cNvPr id="2" name="LV_Examp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2043" y="1828800"/>
            <a:ext cx="7992532" cy="4495800"/>
          </a:xfrm>
          <a:prstGeom prst="rect">
            <a:avLst/>
          </a:prstGeom>
        </p:spPr>
      </p:pic>
    </p:spTree>
    <p:extLst>
      <p:ext uri="{BB962C8B-B14F-4D97-AF65-F5344CB8AC3E}">
        <p14:creationId xmlns:p14="http://schemas.microsoft.com/office/powerpoint/2010/main" val="65970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THE FUTURE OF OpenDSS</a:t>
            </a:r>
          </a:p>
        </p:txBody>
      </p:sp>
      <p:sp>
        <p:nvSpPr>
          <p:cNvPr id="2" name="Text Placeholder 1">
            <a:extLst>
              <a:ext uri="{FF2B5EF4-FFF2-40B4-BE49-F238E27FC236}">
                <a16:creationId xmlns:a16="http://schemas.microsoft.com/office/drawing/2014/main" id="{DD26FDCF-B4EB-4B08-8283-CF002D73BC68}"/>
              </a:ext>
            </a:extLst>
          </p:cNvPr>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DBC7085F-A741-48DB-A9ED-0DAD3944AAF1}" type="slidenum">
              <a:rPr lang="en-US" smtClean="0"/>
              <a:pPr>
                <a:defRPr/>
              </a:pPr>
              <a:t>3</a:t>
            </a:fld>
            <a:endParaRPr lang="en-US" dirty="0"/>
          </a:p>
        </p:txBody>
      </p:sp>
    </p:spTree>
    <p:extLst>
      <p:ext uri="{BB962C8B-B14F-4D97-AF65-F5344CB8AC3E}">
        <p14:creationId xmlns:p14="http://schemas.microsoft.com/office/powerpoint/2010/main" val="2831399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Parallel processing in OpenDSS using </a:t>
            </a:r>
            <a:r>
              <a:rPr lang="en-US" altLang="en-US" dirty="0" err="1"/>
              <a:t>DirectDLL</a:t>
            </a:r>
            <a:endParaRPr lang="en-US" altLang="en-US" dirty="0"/>
          </a:p>
        </p:txBody>
      </p:sp>
      <p:pic>
        <p:nvPicPr>
          <p:cNvPr id="3" name="Multi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7334" y="1905000"/>
            <a:ext cx="7857066" cy="4419600"/>
          </a:xfrm>
          <a:prstGeom prst="rect">
            <a:avLst/>
          </a:prstGeom>
        </p:spPr>
      </p:pic>
    </p:spTree>
    <p:extLst>
      <p:ext uri="{BB962C8B-B14F-4D97-AF65-F5344CB8AC3E}">
        <p14:creationId xmlns:p14="http://schemas.microsoft.com/office/powerpoint/2010/main" val="353596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sp>
        <p:nvSpPr>
          <p:cNvPr id="4" name="Rectangle 3"/>
          <p:cNvSpPr/>
          <p:nvPr/>
        </p:nvSpPr>
        <p:spPr>
          <a:xfrm>
            <a:off x="463550" y="1828800"/>
            <a:ext cx="8328025" cy="830997"/>
          </a:xfrm>
          <a:prstGeom prst="rect">
            <a:avLst/>
          </a:prstGeom>
        </p:spPr>
        <p:txBody>
          <a:bodyPr wrap="square">
            <a:spAutoFit/>
          </a:bodyPr>
          <a:lstStyle/>
          <a:p>
            <a:r>
              <a:rPr lang="en-US" sz="2400" dirty="0"/>
              <a:t>Advanced Graphics Module for OpenDSS (OpenDSS-Viewer)</a:t>
            </a:r>
          </a:p>
        </p:txBody>
      </p:sp>
      <p:sp>
        <p:nvSpPr>
          <p:cNvPr id="5" name="Content Placeholder 7"/>
          <p:cNvSpPr txBox="1">
            <a:spLocks/>
          </p:cNvSpPr>
          <p:nvPr/>
        </p:nvSpPr>
        <p:spPr>
          <a:xfrm>
            <a:off x="381000" y="2590800"/>
            <a:ext cx="7924800" cy="976132"/>
          </a:xfrm>
          <a:prstGeom prst="rect">
            <a:avLst/>
          </a:prstGeom>
        </p:spPr>
        <p:txBody>
          <a:bodyPr>
            <a:normAutofit fontScale="475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Font typeface="Wingdings" panose="05000000000000000000" pitchFamily="2" charset="2"/>
              <a:buNone/>
            </a:pPr>
            <a:r>
              <a:rPr lang="en-US" dirty="0"/>
              <a:t>Developed by Miguel Hernandez (EPRI). Enhance the visualization of Distribution System Simulations with a </a:t>
            </a:r>
            <a:r>
              <a:rPr lang="en-US" b="1" dirty="0"/>
              <a:t>flexible</a:t>
            </a:r>
            <a:r>
              <a:rPr lang="en-US" dirty="0"/>
              <a:t>, </a:t>
            </a:r>
            <a:r>
              <a:rPr lang="en-US" b="1" dirty="0"/>
              <a:t>scalable</a:t>
            </a:r>
            <a:r>
              <a:rPr lang="en-US" dirty="0"/>
              <a:t> and </a:t>
            </a:r>
            <a:r>
              <a:rPr lang="en-US" b="1" dirty="0"/>
              <a:t>meaningful</a:t>
            </a:r>
            <a:r>
              <a:rPr lang="en-US" dirty="0"/>
              <a:t> approach.</a:t>
            </a:r>
          </a:p>
        </p:txBody>
      </p:sp>
      <p:pic>
        <p:nvPicPr>
          <p:cNvPr id="7" name="Picture 4" descr="C:\Users\pmhe007\Desktop\0.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3617259"/>
            <a:ext cx="8229600" cy="255494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p:cNvSpPr txBox="1">
            <a:spLocks/>
          </p:cNvSpPr>
          <p:nvPr/>
        </p:nvSpPr>
        <p:spPr>
          <a:xfrm>
            <a:off x="4114800" y="5715000"/>
            <a:ext cx="4873625" cy="583727"/>
          </a:xfrm>
          <a:prstGeom prst="rect">
            <a:avLst/>
          </a:prstGeom>
        </p:spPr>
        <p:txBody>
          <a:bodyPr>
            <a:normAutofit fontScale="40000" lnSpcReduction="20000"/>
          </a:bodyPr>
          <a:lstStyle>
            <a:lvl1pPr marL="231775" indent="-231775" algn="l" rtl="0" eaLnBrk="1" fontAlgn="base" hangingPunct="1">
              <a:lnSpc>
                <a:spcPct val="100000"/>
              </a:lnSpc>
              <a:spcBef>
                <a:spcPct val="0"/>
              </a:spcBef>
              <a:spcAft>
                <a:spcPts val="600"/>
              </a:spcAft>
              <a:buClr>
                <a:schemeClr val="tx2"/>
              </a:buClr>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2"/>
              </a:buClr>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2"/>
              </a:buClr>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2"/>
              </a:buClr>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pPr marL="0" indent="0">
              <a:lnSpc>
                <a:spcPct val="170000"/>
              </a:lnSpc>
              <a:buNone/>
            </a:pPr>
            <a:r>
              <a:rPr lang="en-US" dirty="0">
                <a:hlinkClick r:id="rId4"/>
              </a:rPr>
              <a:t>https://epri.box.com/s/o4itfn23txv73iyo3y1ukbs9nmgsspgo</a:t>
            </a:r>
            <a:endParaRPr lang="en-US" dirty="0"/>
          </a:p>
          <a:p>
            <a:pPr marL="0" indent="0">
              <a:lnSpc>
                <a:spcPct val="170000"/>
              </a:lnSpc>
              <a:buNone/>
            </a:pPr>
            <a:endParaRPr lang="en-US" dirty="0"/>
          </a:p>
        </p:txBody>
      </p:sp>
    </p:spTree>
    <p:extLst>
      <p:ext uri="{BB962C8B-B14F-4D97-AF65-F5344CB8AC3E}">
        <p14:creationId xmlns:p14="http://schemas.microsoft.com/office/powerpoint/2010/main" val="3014275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775276"/>
            <a:ext cx="2346666" cy="13187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3976022"/>
            <a:ext cx="1828800" cy="21441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4800600"/>
            <a:ext cx="2348032" cy="1319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3179007"/>
            <a:ext cx="2346666" cy="1460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8950" y="1705908"/>
            <a:ext cx="5461354" cy="2182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18" r="51064" b="13607"/>
          <a:stretch/>
        </p:blipFill>
        <p:spPr bwMode="auto">
          <a:xfrm>
            <a:off x="4967168" y="4123979"/>
            <a:ext cx="3497551" cy="19675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723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Complementary Tools</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Demos</a:t>
            </a:r>
          </a:p>
        </p:txBody>
      </p:sp>
    </p:spTree>
    <p:extLst>
      <p:ext uri="{BB962C8B-B14F-4D97-AF65-F5344CB8AC3E}">
        <p14:creationId xmlns:p14="http://schemas.microsoft.com/office/powerpoint/2010/main" val="3372179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38335-773F-46E5-BF9C-3AFD9B3384B8}"/>
              </a:ext>
            </a:extLst>
          </p:cNvPr>
          <p:cNvSpPr>
            <a:spLocks noGrp="1"/>
          </p:cNvSpPr>
          <p:nvPr>
            <p:ph type="title"/>
          </p:nvPr>
        </p:nvSpPr>
        <p:spPr/>
        <p:txBody>
          <a:bodyPr/>
          <a:lstStyle/>
          <a:p>
            <a:r>
              <a:rPr lang="en-US" dirty="0"/>
              <a:t>Questions</a:t>
            </a:r>
          </a:p>
        </p:txBody>
      </p:sp>
      <p:sp>
        <p:nvSpPr>
          <p:cNvPr id="6" name="Text Placeholder 5">
            <a:extLst>
              <a:ext uri="{FF2B5EF4-FFF2-40B4-BE49-F238E27FC236}">
                <a16:creationId xmlns:a16="http://schemas.microsoft.com/office/drawing/2014/main" id="{F078F5EF-BCBB-401E-8A08-7E54DDDD12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FEBC26-28C4-4005-A7C2-14CC6C95F472}"/>
              </a:ext>
            </a:extLst>
          </p:cNvPr>
          <p:cNvSpPr>
            <a:spLocks noGrp="1"/>
          </p:cNvSpPr>
          <p:nvPr>
            <p:ph type="sldNum" sz="quarter" idx="12"/>
          </p:nvPr>
        </p:nvSpPr>
        <p:spPr/>
        <p:txBody>
          <a:bodyPr/>
          <a:lstStyle/>
          <a:p>
            <a:pPr>
              <a:defRPr/>
            </a:pPr>
            <a:fld id="{2FFE4B61-D119-4C2A-B0FD-8BB9E4349C88}" type="slidenum">
              <a:rPr lang="en-US" smtClean="0"/>
              <a:pPr>
                <a:defRPr/>
              </a:pPr>
              <a:t>34</a:t>
            </a:fld>
            <a:endParaRPr lang="en-US" dirty="0"/>
          </a:p>
        </p:txBody>
      </p:sp>
    </p:spTree>
    <p:extLst>
      <p:ext uri="{BB962C8B-B14F-4D97-AF65-F5344CB8AC3E}">
        <p14:creationId xmlns:p14="http://schemas.microsoft.com/office/powerpoint/2010/main" val="2803901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524000" y="1689306"/>
            <a:ext cx="5943600" cy="4372610"/>
          </a:xfrm>
          <a:prstGeom prst="rect">
            <a:avLst/>
          </a:prstGeom>
        </p:spPr>
      </p:pic>
    </p:spTree>
    <p:extLst>
      <p:ext uri="{BB962C8B-B14F-4D97-AF65-F5344CB8AC3E}">
        <p14:creationId xmlns:p14="http://schemas.microsoft.com/office/powerpoint/2010/main" val="1345647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63550" y="1371600"/>
            <a:ext cx="8239125" cy="4572000"/>
          </a:xfrm>
          <a:prstGeom prst="rect">
            <a:avLst/>
          </a:prstGeom>
        </p:spPr>
      </p:pic>
    </p:spTree>
    <p:extLst>
      <p:ext uri="{BB962C8B-B14F-4D97-AF65-F5344CB8AC3E}">
        <p14:creationId xmlns:p14="http://schemas.microsoft.com/office/powerpoint/2010/main" val="40317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3586480" cy="3051810"/>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655887"/>
            <a:ext cx="2838450" cy="2007235"/>
          </a:xfrm>
          <a:prstGeom prst="rect">
            <a:avLst/>
          </a:prstGeom>
          <a:noFill/>
          <a:ln>
            <a:noFill/>
          </a:ln>
        </p:spPr>
      </p:pic>
    </p:spTree>
    <p:extLst>
      <p:ext uri="{BB962C8B-B14F-4D97-AF65-F5344CB8AC3E}">
        <p14:creationId xmlns:p14="http://schemas.microsoft.com/office/powerpoint/2010/main" val="2386100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stretch>
            <a:fillRect/>
          </a:stretch>
        </p:blipFill>
        <p:spPr>
          <a:xfrm>
            <a:off x="425450" y="1981200"/>
            <a:ext cx="5181600" cy="350520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5753100" y="1447800"/>
            <a:ext cx="2968625" cy="2433320"/>
          </a:xfrm>
          <a:prstGeom prst="rect">
            <a:avLst/>
          </a:prstGeom>
          <a:noFill/>
          <a:ln>
            <a:noFill/>
          </a:ln>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5753100" y="4191000"/>
            <a:ext cx="2968625" cy="2077085"/>
          </a:xfrm>
          <a:prstGeom prst="rect">
            <a:avLst/>
          </a:prstGeom>
          <a:noFill/>
          <a:ln>
            <a:noFill/>
          </a:ln>
        </p:spPr>
      </p:pic>
    </p:spTree>
    <p:extLst>
      <p:ext uri="{BB962C8B-B14F-4D97-AF65-F5344CB8AC3E}">
        <p14:creationId xmlns:p14="http://schemas.microsoft.com/office/powerpoint/2010/main" val="632776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stretch>
            <a:fillRect/>
          </a:stretch>
        </p:blipFill>
        <p:spPr>
          <a:xfrm>
            <a:off x="192087" y="1676400"/>
            <a:ext cx="8753475" cy="1468088"/>
          </a:xfrm>
          <a:prstGeom prst="rect">
            <a:avLst/>
          </a:prstGeom>
        </p:spPr>
      </p:pic>
      <p:pic>
        <p:nvPicPr>
          <p:cNvPr id="4" name="Picture 3"/>
          <p:cNvPicPr>
            <a:picLocks noChangeAspect="1"/>
          </p:cNvPicPr>
          <p:nvPr/>
        </p:nvPicPr>
        <p:blipFill>
          <a:blip r:embed="rId4"/>
          <a:stretch>
            <a:fillRect/>
          </a:stretch>
        </p:blipFill>
        <p:spPr>
          <a:xfrm>
            <a:off x="2667000" y="3144488"/>
            <a:ext cx="4029901" cy="3244663"/>
          </a:xfrm>
          <a:prstGeom prst="rect">
            <a:avLst/>
          </a:prstGeom>
        </p:spPr>
      </p:pic>
    </p:spTree>
    <p:extLst>
      <p:ext uri="{BB962C8B-B14F-4D97-AF65-F5344CB8AC3E}">
        <p14:creationId xmlns:p14="http://schemas.microsoft.com/office/powerpoint/2010/main" val="1170615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
        <p:nvSpPr>
          <p:cNvPr id="1030" name="Text Box 6"/>
          <p:cNvSpPr txBox="1">
            <a:spLocks noChangeArrowheads="1"/>
          </p:cNvSpPr>
          <p:nvPr/>
        </p:nvSpPr>
        <p:spPr bwMode="auto">
          <a:xfrm>
            <a:off x="485775" y="5341203"/>
            <a:ext cx="8370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r>
              <a:rPr lang="en-US" altLang="en-US" dirty="0">
                <a:solidFill>
                  <a:schemeClr val="tx1"/>
                </a:solidFill>
              </a:rPr>
              <a:t>After being released in 2008 as open source software OpenDSS has become widely used around the world. One of the features that makes OpenDSS popular is that the package offers interfaces for co-simulation.</a:t>
            </a:r>
          </a:p>
        </p:txBody>
      </p:sp>
      <p:pic>
        <p:nvPicPr>
          <p:cNvPr id="8" name="Picture 7"/>
          <p:cNvPicPr>
            <a:picLocks noChangeAspect="1"/>
          </p:cNvPicPr>
          <p:nvPr/>
        </p:nvPicPr>
        <p:blipFill>
          <a:blip r:embed="rId3"/>
          <a:stretch>
            <a:fillRect/>
          </a:stretch>
        </p:blipFill>
        <p:spPr>
          <a:xfrm>
            <a:off x="5041451" y="2181364"/>
            <a:ext cx="1476070" cy="1486088"/>
          </a:xfrm>
          <a:prstGeom prst="rect">
            <a:avLst/>
          </a:prstGeom>
          <a:effectLst>
            <a:reflection blurRad="6350" stA="50000" endA="300" endPos="55000" dir="5400000" sy="-100000" algn="bl" rotWithShape="0"/>
          </a:effectLst>
          <a:scene3d>
            <a:camera prst="isometricLeftDown"/>
            <a:lightRig rig="threePt" dir="t"/>
          </a:scene3d>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287" y="2057400"/>
            <a:ext cx="2381024" cy="2381024"/>
          </a:xfrm>
          <a:prstGeom prst="rect">
            <a:avLst/>
          </a:prstGeom>
          <a:effectLst>
            <a:reflection blurRad="6350" stA="52000" endA="300" endPos="35000" dir="5400000" sy="-100000" algn="bl" rotWithShape="0"/>
          </a:effectLst>
        </p:spPr>
      </p:pic>
      <p:pic>
        <p:nvPicPr>
          <p:cNvPr id="11" name="Picture 10"/>
          <p:cNvPicPr>
            <a:picLocks noChangeAspect="1"/>
          </p:cNvPicPr>
          <p:nvPr/>
        </p:nvPicPr>
        <p:blipFill>
          <a:blip r:embed="rId5"/>
          <a:stretch>
            <a:fillRect/>
          </a:stretch>
        </p:blipFill>
        <p:spPr>
          <a:xfrm>
            <a:off x="4144764" y="2715680"/>
            <a:ext cx="1533850" cy="1472983"/>
          </a:xfrm>
          <a:prstGeom prst="rect">
            <a:avLst/>
          </a:prstGeom>
          <a:effectLst>
            <a:reflection blurRad="6350" stA="50000" endA="300" endPos="55000" dir="5400000" sy="-100000" algn="bl" rotWithShape="0"/>
          </a:effectLst>
          <a:scene3d>
            <a:camera prst="isometricLeftDown"/>
            <a:lightRig rig="threePt" dir="t"/>
          </a:scene3d>
        </p:spPr>
      </p:pic>
      <p:pic>
        <p:nvPicPr>
          <p:cNvPr id="12" name="Picture 11"/>
          <p:cNvPicPr>
            <a:picLocks noChangeAspect="1"/>
          </p:cNvPicPr>
          <p:nvPr/>
        </p:nvPicPr>
        <p:blipFill>
          <a:blip r:embed="rId6"/>
          <a:stretch>
            <a:fillRect/>
          </a:stretch>
        </p:blipFill>
        <p:spPr>
          <a:xfrm>
            <a:off x="3182582" y="3185013"/>
            <a:ext cx="1666598" cy="1253411"/>
          </a:xfrm>
          <a:prstGeom prst="rect">
            <a:avLst/>
          </a:prstGeom>
          <a:effectLst>
            <a:outerShdw blurRad="50800" dist="38100" dir="2700000" algn="tl" rotWithShape="0">
              <a:prstClr val="black">
                <a:alpha val="40000"/>
              </a:prstClr>
            </a:outerShdw>
            <a:reflection blurRad="6350" stA="50000" endA="300" endPos="90000" dir="5400000" sy="-100000" algn="bl" rotWithShape="0"/>
          </a:effectLst>
          <a:scene3d>
            <a:camera prst="isometricLeftDown"/>
            <a:lightRig rig="threePt" dir="t"/>
          </a:scene3d>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4465" y="2435160"/>
            <a:ext cx="2034022" cy="20340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0208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stretch>
            <a:fillRect/>
          </a:stretch>
        </p:blipFill>
        <p:spPr>
          <a:xfrm>
            <a:off x="304800" y="1438275"/>
            <a:ext cx="5410200" cy="388620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648075"/>
            <a:ext cx="3823970" cy="2470150"/>
          </a:xfrm>
          <a:prstGeom prst="rect">
            <a:avLst/>
          </a:prstGeom>
          <a:noFill/>
          <a:ln>
            <a:solidFill>
              <a:schemeClr val="bg1"/>
            </a:solidFill>
          </a:ln>
        </p:spPr>
      </p:pic>
    </p:spTree>
    <p:extLst>
      <p:ext uri="{BB962C8B-B14F-4D97-AF65-F5344CB8AC3E}">
        <p14:creationId xmlns:p14="http://schemas.microsoft.com/office/powerpoint/2010/main" val="917449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stretch>
            <a:fillRect/>
          </a:stretch>
        </p:blipFill>
        <p:spPr>
          <a:xfrm>
            <a:off x="4876800" y="1533525"/>
            <a:ext cx="1771650" cy="4438650"/>
          </a:xfrm>
          <a:prstGeom prst="rect">
            <a:avLst/>
          </a:prstGeom>
        </p:spPr>
      </p:pic>
      <p:pic>
        <p:nvPicPr>
          <p:cNvPr id="4" name="Picture 3"/>
          <p:cNvPicPr>
            <a:picLocks noChangeAspect="1"/>
          </p:cNvPicPr>
          <p:nvPr/>
        </p:nvPicPr>
        <p:blipFill>
          <a:blip r:embed="rId4"/>
          <a:stretch>
            <a:fillRect/>
          </a:stretch>
        </p:blipFill>
        <p:spPr>
          <a:xfrm>
            <a:off x="2667000" y="1528762"/>
            <a:ext cx="1781175" cy="4448175"/>
          </a:xfrm>
          <a:prstGeom prst="rect">
            <a:avLst/>
          </a:prstGeom>
        </p:spPr>
      </p:pic>
    </p:spTree>
    <p:extLst>
      <p:ext uri="{BB962C8B-B14F-4D97-AF65-F5344CB8AC3E}">
        <p14:creationId xmlns:p14="http://schemas.microsoft.com/office/powerpoint/2010/main" val="2327116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a:picLocks noChangeAspect="1"/>
          </p:cNvPicPr>
          <p:nvPr/>
        </p:nvPicPr>
        <p:blipFill>
          <a:blip r:embed="rId3"/>
          <a:stretch>
            <a:fillRect/>
          </a:stretch>
        </p:blipFill>
        <p:spPr>
          <a:xfrm>
            <a:off x="2667000" y="1528762"/>
            <a:ext cx="1781175" cy="444817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6096000" y="2133600"/>
            <a:ext cx="1828800" cy="1905000"/>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5029200" y="3886200"/>
            <a:ext cx="1676400" cy="762000"/>
          </a:xfrm>
          <a:prstGeom prst="rect">
            <a:avLst/>
          </a:prstGeom>
        </p:spPr>
      </p:pic>
    </p:spTree>
    <p:extLst>
      <p:ext uri="{BB962C8B-B14F-4D97-AF65-F5344CB8AC3E}">
        <p14:creationId xmlns:p14="http://schemas.microsoft.com/office/powerpoint/2010/main" val="841699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685800" y="1295400"/>
            <a:ext cx="5943600" cy="4144645"/>
          </a:xfrm>
          <a:prstGeom prst="rect">
            <a:avLst/>
          </a:prstGeom>
        </p:spPr>
      </p:pic>
      <p:pic>
        <p:nvPicPr>
          <p:cNvPr id="2" name="Picture 1"/>
          <p:cNvPicPr>
            <a:picLocks noChangeAspect="1"/>
          </p:cNvPicPr>
          <p:nvPr/>
        </p:nvPicPr>
        <p:blipFill>
          <a:blip r:embed="rId4"/>
          <a:stretch>
            <a:fillRect/>
          </a:stretch>
        </p:blipFill>
        <p:spPr>
          <a:xfrm>
            <a:off x="1676400" y="4540816"/>
            <a:ext cx="4191000" cy="1798457"/>
          </a:xfrm>
          <a:prstGeom prst="rect">
            <a:avLst/>
          </a:prstGeom>
          <a:ln>
            <a:solidFill>
              <a:schemeClr val="bg1"/>
            </a:solidFill>
          </a:ln>
        </p:spPr>
      </p:pic>
      <p:pic>
        <p:nvPicPr>
          <p:cNvPr id="3" name="Picture 2"/>
          <p:cNvPicPr>
            <a:picLocks noChangeAspect="1"/>
          </p:cNvPicPr>
          <p:nvPr/>
        </p:nvPicPr>
        <p:blipFill>
          <a:blip r:embed="rId5"/>
          <a:stretch>
            <a:fillRect/>
          </a:stretch>
        </p:blipFill>
        <p:spPr>
          <a:xfrm>
            <a:off x="7150100" y="1438275"/>
            <a:ext cx="1762125" cy="4419600"/>
          </a:xfrm>
          <a:prstGeom prst="rect">
            <a:avLst/>
          </a:prstGeom>
        </p:spPr>
      </p:pic>
      <p:sp>
        <p:nvSpPr>
          <p:cNvPr id="9" name="Right Arrow 8"/>
          <p:cNvSpPr/>
          <p:nvPr/>
        </p:nvSpPr>
        <p:spPr>
          <a:xfrm>
            <a:off x="7010400" y="3143884"/>
            <a:ext cx="762000" cy="447675"/>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730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025525" y="1600200"/>
            <a:ext cx="7086600" cy="4114800"/>
          </a:xfrm>
          <a:prstGeom prst="rect">
            <a:avLst/>
          </a:prstGeom>
        </p:spPr>
      </p:pic>
    </p:spTree>
    <p:extLst>
      <p:ext uri="{BB962C8B-B14F-4D97-AF65-F5344CB8AC3E}">
        <p14:creationId xmlns:p14="http://schemas.microsoft.com/office/powerpoint/2010/main" val="387602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330325" y="1600200"/>
            <a:ext cx="6477000" cy="4114800"/>
          </a:xfrm>
          <a:prstGeom prst="rect">
            <a:avLst/>
          </a:prstGeom>
        </p:spPr>
      </p:pic>
    </p:spTree>
    <p:extLst>
      <p:ext uri="{BB962C8B-B14F-4D97-AF65-F5344CB8AC3E}">
        <p14:creationId xmlns:p14="http://schemas.microsoft.com/office/powerpoint/2010/main" val="2544300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447800" y="1524000"/>
            <a:ext cx="5943600" cy="161163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1600200" y="3352800"/>
            <a:ext cx="5577840" cy="2286000"/>
          </a:xfrm>
          <a:prstGeom prst="rect">
            <a:avLst/>
          </a:prstGeom>
        </p:spPr>
      </p:pic>
    </p:spTree>
    <p:extLst>
      <p:ext uri="{BB962C8B-B14F-4D97-AF65-F5344CB8AC3E}">
        <p14:creationId xmlns:p14="http://schemas.microsoft.com/office/powerpoint/2010/main" val="3296166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838200" y="2209800"/>
            <a:ext cx="2354580" cy="2238375"/>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648200"/>
            <a:ext cx="923925" cy="714375"/>
          </a:xfrm>
          <a:prstGeom prst="rect">
            <a:avLst/>
          </a:prstGeom>
          <a:noFill/>
          <a:ln>
            <a:solidFill>
              <a:schemeClr val="tx1"/>
            </a:solidFill>
          </a:ln>
        </p:spPr>
      </p:pic>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3429000" y="2286000"/>
            <a:ext cx="5435600" cy="2819400"/>
          </a:xfrm>
          <a:prstGeom prst="rect">
            <a:avLst/>
          </a:prstGeom>
        </p:spPr>
      </p:pic>
    </p:spTree>
    <p:extLst>
      <p:ext uri="{BB962C8B-B14F-4D97-AF65-F5344CB8AC3E}">
        <p14:creationId xmlns:p14="http://schemas.microsoft.com/office/powerpoint/2010/main" val="3871400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1597025" y="1676400"/>
            <a:ext cx="5943600" cy="2000250"/>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597025" y="4038600"/>
            <a:ext cx="5943600" cy="2042160"/>
          </a:xfrm>
          <a:prstGeom prst="rect">
            <a:avLst/>
          </a:prstGeom>
        </p:spPr>
      </p:pic>
    </p:spTree>
    <p:extLst>
      <p:ext uri="{BB962C8B-B14F-4D97-AF65-F5344CB8AC3E}">
        <p14:creationId xmlns:p14="http://schemas.microsoft.com/office/powerpoint/2010/main" val="252539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304800"/>
            <a:ext cx="8229600" cy="1143000"/>
          </a:xfrm>
        </p:spPr>
        <p:txBody>
          <a:bodyPr/>
          <a:lstStyle/>
          <a:p>
            <a:pPr eaLnBrk="1" hangingPunct="1"/>
            <a:r>
              <a:rPr lang="en-US" altLang="en-US" dirty="0"/>
              <a:t>Introduction to OpenDSS-G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89" y="1054608"/>
            <a:ext cx="8348472" cy="255707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220" y="3300097"/>
            <a:ext cx="4435224" cy="2872989"/>
          </a:xfrm>
          <a:prstGeom prst="rect">
            <a:avLst/>
          </a:prstGeom>
        </p:spPr>
      </p:pic>
    </p:spTree>
    <p:extLst>
      <p:ext uri="{BB962C8B-B14F-4D97-AF65-F5344CB8AC3E}">
        <p14:creationId xmlns:p14="http://schemas.microsoft.com/office/powerpoint/2010/main" val="2072176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389" y="1905000"/>
            <a:ext cx="6690871" cy="4114800"/>
          </a:xfrm>
          <a:prstGeom prst="rect">
            <a:avLst/>
          </a:prstGeom>
        </p:spPr>
      </p:pic>
      <p:sp>
        <p:nvSpPr>
          <p:cNvPr id="8"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525000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Introduction to OpenDSS-G</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Demos</a:t>
            </a:r>
          </a:p>
        </p:txBody>
      </p:sp>
    </p:spTree>
    <p:extLst>
      <p:ext uri="{BB962C8B-B14F-4D97-AF65-F5344CB8AC3E}">
        <p14:creationId xmlns:p14="http://schemas.microsoft.com/office/powerpoint/2010/main" val="3608940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your model</a:t>
            </a:r>
          </a:p>
        </p:txBody>
      </p:sp>
      <p:sp>
        <p:nvSpPr>
          <p:cNvPr id="2" name="TextBox 1"/>
          <p:cNvSpPr txBox="1"/>
          <p:nvPr/>
        </p:nvSpPr>
        <p:spPr>
          <a:xfrm>
            <a:off x="644525" y="1908762"/>
            <a:ext cx="7848600" cy="3108543"/>
          </a:xfrm>
          <a:prstGeom prst="rect">
            <a:avLst/>
          </a:prstGeom>
          <a:noFill/>
        </p:spPr>
        <p:txBody>
          <a:bodyPr wrap="square" rtlCol="0">
            <a:spAutoFit/>
          </a:bodyPr>
          <a:lstStyle/>
          <a:p>
            <a:pPr algn="l"/>
            <a:r>
              <a:rPr lang="en-US" sz="2800" dirty="0"/>
              <a:t>You have 2 options:</a:t>
            </a:r>
          </a:p>
          <a:p>
            <a:pPr algn="l"/>
            <a:endParaRPr lang="en-US" sz="2800" dirty="0"/>
          </a:p>
          <a:p>
            <a:pPr marL="342900" indent="-342900" algn="l">
              <a:buAutoNum type="arabicPeriod"/>
            </a:pPr>
            <a:r>
              <a:rPr lang="en-US" sz="2800" dirty="0"/>
              <a:t>Importing an existing model</a:t>
            </a:r>
          </a:p>
          <a:p>
            <a:pPr marL="342900" indent="-342900" algn="l">
              <a:buAutoNum type="arabicPeriod"/>
            </a:pPr>
            <a:endParaRPr lang="en-US" sz="2800" dirty="0"/>
          </a:p>
          <a:p>
            <a:pPr marL="342900" indent="-342900" algn="l">
              <a:buAutoNum type="arabicPeriod"/>
            </a:pPr>
            <a:r>
              <a:rPr lang="en-US" sz="2800" dirty="0"/>
              <a:t>Describing your circuit from the scratch</a:t>
            </a:r>
          </a:p>
        </p:txBody>
      </p:sp>
    </p:spTree>
    <p:extLst>
      <p:ext uri="{BB962C8B-B14F-4D97-AF65-F5344CB8AC3E}">
        <p14:creationId xmlns:p14="http://schemas.microsoft.com/office/powerpoint/2010/main" val="2020935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Before anything</a:t>
            </a:r>
          </a:p>
        </p:txBody>
      </p:sp>
      <p:sp>
        <p:nvSpPr>
          <p:cNvPr id="2" name="TextBox 1"/>
          <p:cNvSpPr txBox="1"/>
          <p:nvPr/>
        </p:nvSpPr>
        <p:spPr>
          <a:xfrm>
            <a:off x="644525" y="2362200"/>
            <a:ext cx="7848600" cy="2677656"/>
          </a:xfrm>
          <a:prstGeom prst="rect">
            <a:avLst/>
          </a:prstGeom>
          <a:noFill/>
        </p:spPr>
        <p:txBody>
          <a:bodyPr wrap="square" rtlCol="0">
            <a:spAutoFit/>
          </a:bodyPr>
          <a:lstStyle/>
          <a:p>
            <a:r>
              <a:rPr lang="en-US" sz="2800" dirty="0"/>
              <a:t>Download the examples to be used in this session:</a:t>
            </a:r>
          </a:p>
          <a:p>
            <a:endParaRPr lang="en-US" sz="2800" dirty="0"/>
          </a:p>
          <a:p>
            <a:r>
              <a:rPr lang="en-US" sz="2800" dirty="0">
                <a:hlinkClick r:id="rId3"/>
              </a:rPr>
              <a:t>https://sourceforge.net/p/dssimpc/code/HEAD/tree/trunk/Distribution/Examples/</a:t>
            </a:r>
            <a:endParaRPr lang="en-US" sz="2800" dirty="0"/>
          </a:p>
          <a:p>
            <a:endParaRPr lang="en-US" sz="2800" dirty="0"/>
          </a:p>
        </p:txBody>
      </p:sp>
    </p:spTree>
    <p:extLst>
      <p:ext uri="{BB962C8B-B14F-4D97-AF65-F5344CB8AC3E}">
        <p14:creationId xmlns:p14="http://schemas.microsoft.com/office/powerpoint/2010/main" val="1797131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54025" y="1981200"/>
            <a:ext cx="3279775" cy="397446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558" y="2825496"/>
            <a:ext cx="5313114" cy="1704405"/>
          </a:xfrm>
          <a:prstGeom prst="rect">
            <a:avLst/>
          </a:prstGeom>
        </p:spPr>
      </p:pic>
    </p:spTree>
    <p:extLst>
      <p:ext uri="{BB962C8B-B14F-4D97-AF65-F5344CB8AC3E}">
        <p14:creationId xmlns:p14="http://schemas.microsoft.com/office/powerpoint/2010/main" val="3441697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pic>
        <p:nvPicPr>
          <p:cNvPr id="8" name="Picture 7"/>
          <p:cNvPicPr>
            <a:picLocks noChangeAspect="1"/>
          </p:cNvPicPr>
          <p:nvPr/>
        </p:nvPicPr>
        <p:blipFill>
          <a:blip r:embed="rId3"/>
          <a:stretch>
            <a:fillRect/>
          </a:stretch>
        </p:blipFill>
        <p:spPr>
          <a:xfrm>
            <a:off x="358775" y="2236089"/>
            <a:ext cx="8420100" cy="2952750"/>
          </a:xfrm>
          <a:prstGeom prst="rect">
            <a:avLst/>
          </a:prstGeom>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66800" cy="39687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74738" cy="411163"/>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066800" cy="39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005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Importing a model</a:t>
            </a:r>
          </a:p>
        </p:txBody>
      </p:sp>
      <p:sp>
        <p:nvSpPr>
          <p:cNvPr id="4" name="TextBox 3"/>
          <p:cNvSpPr txBox="1"/>
          <p:nvPr/>
        </p:nvSpPr>
        <p:spPr>
          <a:xfrm>
            <a:off x="556419" y="3124200"/>
            <a:ext cx="7848600"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4182967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1981200" y="1981200"/>
            <a:ext cx="5078412" cy="4228688"/>
          </a:xfrm>
          <a:prstGeom prst="rect">
            <a:avLst/>
          </a:prstGeom>
        </p:spPr>
      </p:pic>
    </p:spTree>
    <p:extLst>
      <p:ext uri="{BB962C8B-B14F-4D97-AF65-F5344CB8AC3E}">
        <p14:creationId xmlns:p14="http://schemas.microsoft.com/office/powerpoint/2010/main" val="2441604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57268" y="1838737"/>
            <a:ext cx="5934075" cy="220980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2740025" y="3352800"/>
            <a:ext cx="5943600" cy="2691130"/>
          </a:xfrm>
          <a:prstGeom prst="rect">
            <a:avLst/>
          </a:prstGeom>
        </p:spPr>
      </p:pic>
    </p:spTree>
    <p:extLst>
      <p:ext uri="{BB962C8B-B14F-4D97-AF65-F5344CB8AC3E}">
        <p14:creationId xmlns:p14="http://schemas.microsoft.com/office/powerpoint/2010/main" val="1147806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5" name="TextBox 4"/>
          <p:cNvSpPr txBox="1"/>
          <p:nvPr/>
        </p:nvSpPr>
        <p:spPr>
          <a:xfrm>
            <a:off x="644525" y="1689306"/>
            <a:ext cx="7848600" cy="3539430"/>
          </a:xfrm>
          <a:prstGeom prst="rect">
            <a:avLst/>
          </a:prstGeom>
          <a:noFill/>
        </p:spPr>
        <p:txBody>
          <a:bodyPr wrap="square" rtlCol="0">
            <a:spAutoFit/>
          </a:bodyPr>
          <a:lstStyle/>
          <a:p>
            <a:pPr algn="l"/>
            <a:r>
              <a:rPr lang="en-US" sz="2800" dirty="0"/>
              <a:t>Rules:</a:t>
            </a:r>
          </a:p>
          <a:p>
            <a:pPr algn="l"/>
            <a:endParaRPr lang="en-US" sz="2800" dirty="0"/>
          </a:p>
          <a:p>
            <a:pPr marL="342900" indent="-342900" algn="l">
              <a:buAutoNum type="arabicPeriod"/>
            </a:pPr>
            <a:r>
              <a:rPr lang="en-US" sz="2800" dirty="0"/>
              <a:t>Connect your PD/</a:t>
            </a:r>
            <a:r>
              <a:rPr lang="en-US" sz="2800" dirty="0" err="1"/>
              <a:t>PCElement</a:t>
            </a:r>
            <a:r>
              <a:rPr lang="en-US" sz="2800" dirty="0"/>
              <a:t> to an existing bus</a:t>
            </a:r>
          </a:p>
          <a:p>
            <a:pPr marL="342900" indent="-342900" algn="l">
              <a:buAutoNum type="arabicPeriod"/>
            </a:pPr>
            <a:endParaRPr lang="en-US" sz="2800" dirty="0"/>
          </a:p>
          <a:p>
            <a:pPr marL="342900" indent="-342900" algn="l">
              <a:buAutoNum type="arabicPeriod"/>
            </a:pPr>
            <a:r>
              <a:rPr lang="en-US" sz="2800" dirty="0"/>
              <a:t>Follow the instructions</a:t>
            </a:r>
          </a:p>
        </p:txBody>
      </p:sp>
    </p:spTree>
    <p:extLst>
      <p:ext uri="{BB962C8B-B14F-4D97-AF65-F5344CB8AC3E}">
        <p14:creationId xmlns:p14="http://schemas.microsoft.com/office/powerpoint/2010/main" val="3502441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194408" y="2819400"/>
            <a:ext cx="6934200" cy="2895600"/>
          </a:xfrm>
          <a:prstGeom prst="rect">
            <a:avLst/>
          </a:prstGeom>
        </p:spPr>
      </p:pic>
      <p:sp>
        <p:nvSpPr>
          <p:cNvPr id="6" name="TextBox 5"/>
          <p:cNvSpPr txBox="1"/>
          <p:nvPr/>
        </p:nvSpPr>
        <p:spPr>
          <a:xfrm>
            <a:off x="644525" y="1689306"/>
            <a:ext cx="7848600" cy="523220"/>
          </a:xfrm>
          <a:prstGeom prst="rect">
            <a:avLst/>
          </a:prstGeom>
          <a:noFill/>
        </p:spPr>
        <p:txBody>
          <a:bodyPr wrap="square" rtlCol="0">
            <a:spAutoFit/>
          </a:bodyPr>
          <a:lstStyle/>
          <a:p>
            <a:r>
              <a:rPr lang="en-US" sz="2800" dirty="0"/>
              <a:t>Transformers (special case):</a:t>
            </a:r>
          </a:p>
        </p:txBody>
      </p:sp>
    </p:spTree>
    <p:extLst>
      <p:ext uri="{BB962C8B-B14F-4D97-AF65-F5344CB8AC3E}">
        <p14:creationId xmlns:p14="http://schemas.microsoft.com/office/powerpoint/2010/main" val="366190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84632" y="5416296"/>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These features have been implemented into the existing interfaces preserving the format and adding instructions to the instruction set</a:t>
            </a:r>
          </a:p>
        </p:txBody>
      </p:sp>
      <p:pic>
        <p:nvPicPr>
          <p:cNvPr id="6" name="Picture 5"/>
          <p:cNvPicPr>
            <a:picLocks noChangeAspect="1"/>
          </p:cNvPicPr>
          <p:nvPr/>
        </p:nvPicPr>
        <p:blipFill>
          <a:blip r:embed="rId3"/>
          <a:stretch>
            <a:fillRect/>
          </a:stretch>
        </p:blipFill>
        <p:spPr>
          <a:xfrm>
            <a:off x="990660" y="2108732"/>
            <a:ext cx="2737442" cy="1861933"/>
          </a:xfrm>
          <a:prstGeom prst="rect">
            <a:avLst/>
          </a:prstGeom>
          <a:effectLst>
            <a:reflection blurRad="6350" stA="50000" endA="300" endPos="55000" dir="5400000" sy="-100000" algn="bl" rotWithShape="0"/>
          </a:effectLst>
        </p:spPr>
      </p:pic>
      <p:pic>
        <p:nvPicPr>
          <p:cNvPr id="7" name="Picture 6"/>
          <p:cNvPicPr>
            <a:picLocks noChangeAspect="1"/>
          </p:cNvPicPr>
          <p:nvPr/>
        </p:nvPicPr>
        <p:blipFill>
          <a:blip r:embed="rId4"/>
          <a:stretch>
            <a:fillRect/>
          </a:stretch>
        </p:blipFill>
        <p:spPr>
          <a:xfrm>
            <a:off x="5029200" y="2265723"/>
            <a:ext cx="1510492" cy="1520744"/>
          </a:xfrm>
          <a:prstGeom prst="rect">
            <a:avLst/>
          </a:prstGeom>
          <a:effectLst>
            <a:reflection blurRad="6350" stA="50000" endA="300" endPos="55000" dir="5400000" sy="-100000" algn="bl" rotWithShape="0"/>
          </a:effectLst>
        </p:spPr>
      </p:pic>
      <p:pic>
        <p:nvPicPr>
          <p:cNvPr id="8" name="Picture 7"/>
          <p:cNvPicPr>
            <a:picLocks noChangeAspect="1"/>
          </p:cNvPicPr>
          <p:nvPr/>
        </p:nvPicPr>
        <p:blipFill>
          <a:blip r:embed="rId5"/>
          <a:stretch>
            <a:fillRect/>
          </a:stretch>
        </p:blipFill>
        <p:spPr>
          <a:xfrm>
            <a:off x="3511133" y="3350156"/>
            <a:ext cx="1714761" cy="1646714"/>
          </a:xfrm>
          <a:prstGeom prst="rect">
            <a:avLst/>
          </a:prstGeom>
          <a:effectLst>
            <a:reflection blurRad="6350" stA="50000" endA="300" endPos="55000" dir="5400000" sy="-100000" algn="bl" rotWithShape="0"/>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2836" y="3134937"/>
            <a:ext cx="1467061" cy="1464636"/>
          </a:xfrm>
          <a:prstGeom prst="rect">
            <a:avLst/>
          </a:prstGeom>
          <a:effectLst>
            <a:reflection blurRad="6350" stA="50000" endA="300" endPos="55500" dist="50800" dir="5400000" sy="-100000" algn="bl" rotWithShape="0"/>
          </a:effectLst>
        </p:spPr>
      </p:pic>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spTree>
    <p:extLst>
      <p:ext uri="{BB962C8B-B14F-4D97-AF65-F5344CB8AC3E}">
        <p14:creationId xmlns:p14="http://schemas.microsoft.com/office/powerpoint/2010/main" val="139405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6" name="TextBox 5"/>
          <p:cNvSpPr txBox="1"/>
          <p:nvPr/>
        </p:nvSpPr>
        <p:spPr>
          <a:xfrm>
            <a:off x="644525" y="1427696"/>
            <a:ext cx="7848600" cy="523220"/>
          </a:xfrm>
          <a:prstGeom prst="rect">
            <a:avLst/>
          </a:prstGeom>
          <a:noFill/>
        </p:spPr>
        <p:txBody>
          <a:bodyPr wrap="square" rtlCol="0">
            <a:spAutoFit/>
          </a:bodyPr>
          <a:lstStyle/>
          <a:p>
            <a:r>
              <a:rPr lang="en-US" sz="2800" dirty="0"/>
              <a:t>Transformers (special case):</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54025" y="2210352"/>
            <a:ext cx="5934075" cy="1762125"/>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2749550" y="4074649"/>
            <a:ext cx="5934075" cy="1762125"/>
          </a:xfrm>
          <a:prstGeom prst="rect">
            <a:avLst/>
          </a:prstGeom>
          <a:noFill/>
          <a:ln>
            <a:noFill/>
          </a:ln>
        </p:spPr>
      </p:pic>
    </p:spTree>
    <p:extLst>
      <p:ext uri="{BB962C8B-B14F-4D97-AF65-F5344CB8AC3E}">
        <p14:creationId xmlns:p14="http://schemas.microsoft.com/office/powerpoint/2010/main" val="2802883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Creating the model from the scratch</a:t>
            </a:r>
          </a:p>
        </p:txBody>
      </p:sp>
      <p:sp>
        <p:nvSpPr>
          <p:cNvPr id="6" name="TextBox 5"/>
          <p:cNvSpPr txBox="1"/>
          <p:nvPr/>
        </p:nvSpPr>
        <p:spPr>
          <a:xfrm>
            <a:off x="644525" y="3352800"/>
            <a:ext cx="7848600"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54872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Other possibilities</a:t>
            </a:r>
          </a:p>
        </p:txBody>
      </p:sp>
      <p:sp>
        <p:nvSpPr>
          <p:cNvPr id="6" name="TextBox 5"/>
          <p:cNvSpPr txBox="1"/>
          <p:nvPr/>
        </p:nvSpPr>
        <p:spPr>
          <a:xfrm>
            <a:off x="562229" y="1427696"/>
            <a:ext cx="7848600" cy="523220"/>
          </a:xfrm>
          <a:prstGeom prst="rect">
            <a:avLst/>
          </a:prstGeom>
          <a:noFill/>
        </p:spPr>
        <p:txBody>
          <a:bodyPr wrap="square" rtlCol="0">
            <a:spAutoFit/>
          </a:bodyPr>
          <a:lstStyle/>
          <a:p>
            <a:pPr algn="l"/>
            <a:r>
              <a:rPr lang="en-US" sz="2800" dirty="0"/>
              <a:t>Update your model (DSSim-PC)</a:t>
            </a: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2807208" y="2200656"/>
            <a:ext cx="2505456" cy="3715512"/>
          </a:xfrm>
          <a:prstGeom prst="rect">
            <a:avLst/>
          </a:prstGeom>
        </p:spPr>
      </p:pic>
    </p:spTree>
    <p:extLst>
      <p:ext uri="{BB962C8B-B14F-4D97-AF65-F5344CB8AC3E}">
        <p14:creationId xmlns:p14="http://schemas.microsoft.com/office/powerpoint/2010/main" val="512628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14" name="Title 4">
            <a:extLst/>
          </p:cNvPr>
          <p:cNvSpPr txBox="1">
            <a:spLocks/>
          </p:cNvSpPr>
          <p:nvPr/>
        </p:nvSpPr>
        <p:spPr bwMode="auto">
          <a:xfrm>
            <a:off x="722313" y="4406900"/>
            <a:ext cx="7772400" cy="136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4000" b="1" cap="all" dirty="0"/>
              <a:t>Let’s simulate</a:t>
            </a:r>
          </a:p>
        </p:txBody>
      </p:sp>
    </p:spTree>
    <p:extLst>
      <p:ext uri="{BB962C8B-B14F-4D97-AF65-F5344CB8AC3E}">
        <p14:creationId xmlns:p14="http://schemas.microsoft.com/office/powerpoint/2010/main" val="4255215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2" name="TextBox 1"/>
          <p:cNvSpPr txBox="1"/>
          <p:nvPr/>
        </p:nvSpPr>
        <p:spPr>
          <a:xfrm>
            <a:off x="454025" y="1506426"/>
            <a:ext cx="8004175" cy="4185761"/>
          </a:xfrm>
          <a:prstGeom prst="rect">
            <a:avLst/>
          </a:prstGeom>
          <a:noFill/>
        </p:spPr>
        <p:txBody>
          <a:bodyPr wrap="square" rtlCol="0">
            <a:spAutoFit/>
          </a:bodyPr>
          <a:lstStyle/>
          <a:p>
            <a:pPr algn="l"/>
            <a:r>
              <a:rPr lang="en-US" sz="2800" dirty="0"/>
              <a:t>Today’s examples:</a:t>
            </a:r>
          </a:p>
          <a:p>
            <a:pPr marL="342900" indent="-342900" algn="l">
              <a:buAutoNum type="arabicPeriod"/>
            </a:pPr>
            <a:r>
              <a:rPr lang="en-US" sz="2800" dirty="0"/>
              <a:t>Using Storage devices</a:t>
            </a:r>
          </a:p>
          <a:p>
            <a:pPr marL="342900" indent="-342900" algn="l">
              <a:buAutoNum type="arabicPeriod"/>
            </a:pPr>
            <a:r>
              <a:rPr lang="en-US" sz="2800" dirty="0"/>
              <a:t>Yearly Simulations and parallel processing</a:t>
            </a:r>
          </a:p>
          <a:p>
            <a:pPr marL="342900" indent="-342900" algn="l">
              <a:buAutoNum type="arabicPeriod"/>
            </a:pPr>
            <a:r>
              <a:rPr lang="en-US" sz="2800" dirty="0"/>
              <a:t>Real-time Simulation</a:t>
            </a:r>
          </a:p>
          <a:p>
            <a:pPr marL="800100" lvl="1" indent="-342900" algn="l">
              <a:buFont typeface="Courier New" panose="02070309020205020404" pitchFamily="49" charset="0"/>
              <a:buChar char="o"/>
            </a:pPr>
            <a:r>
              <a:rPr lang="en-US" sz="2800" dirty="0"/>
              <a:t>Checking regulators and protections coordination</a:t>
            </a:r>
          </a:p>
          <a:p>
            <a:pPr marL="800100" lvl="1" indent="-342900" algn="l">
              <a:buFont typeface="Courier New" panose="02070309020205020404" pitchFamily="49" charset="0"/>
              <a:buChar char="o"/>
            </a:pPr>
            <a:r>
              <a:rPr lang="en-US" sz="2800" dirty="0"/>
              <a:t>Using the FLISR programmer</a:t>
            </a:r>
          </a:p>
        </p:txBody>
      </p:sp>
    </p:spTree>
    <p:extLst>
      <p:ext uri="{BB962C8B-B14F-4D97-AF65-F5344CB8AC3E}">
        <p14:creationId xmlns:p14="http://schemas.microsoft.com/office/powerpoint/2010/main" val="3452568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type="title"/>
          </p:nvPr>
        </p:nvSpPr>
        <p:spPr>
          <a:xfrm>
            <a:off x="454025" y="546306"/>
            <a:ext cx="8229600" cy="1143000"/>
          </a:xfrm>
        </p:spPr>
        <p:txBody>
          <a:bodyPr/>
          <a:lstStyle/>
          <a:p>
            <a:pPr eaLnBrk="1" hangingPunct="1"/>
            <a:r>
              <a:rPr lang="en-US" altLang="en-US" dirty="0"/>
              <a:t>Using OpenDSS-G (Simulation</a:t>
            </a:r>
          </a:p>
        </p:txBody>
      </p:sp>
      <p:sp>
        <p:nvSpPr>
          <p:cNvPr id="2" name="TextBox 1"/>
          <p:cNvSpPr txBox="1"/>
          <p:nvPr/>
        </p:nvSpPr>
        <p:spPr>
          <a:xfrm>
            <a:off x="454025" y="3429000"/>
            <a:ext cx="8004175" cy="523220"/>
          </a:xfrm>
          <a:prstGeom prst="rect">
            <a:avLst/>
          </a:prstGeom>
          <a:noFill/>
        </p:spPr>
        <p:txBody>
          <a:bodyPr wrap="square" rtlCol="0">
            <a:spAutoFit/>
          </a:bodyPr>
          <a:lstStyle/>
          <a:p>
            <a:pPr algn="ctr"/>
            <a:r>
              <a:rPr lang="en-US" sz="2800" dirty="0"/>
              <a:t>Live Demo</a:t>
            </a:r>
          </a:p>
        </p:txBody>
      </p:sp>
    </p:spTree>
    <p:extLst>
      <p:ext uri="{BB962C8B-B14F-4D97-AF65-F5344CB8AC3E}">
        <p14:creationId xmlns:p14="http://schemas.microsoft.com/office/powerpoint/2010/main" val="375328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Before anything</a:t>
            </a:r>
          </a:p>
        </p:txBody>
      </p:sp>
      <p:sp>
        <p:nvSpPr>
          <p:cNvPr id="2" name="TextBox 1"/>
          <p:cNvSpPr txBox="1"/>
          <p:nvPr/>
        </p:nvSpPr>
        <p:spPr>
          <a:xfrm>
            <a:off x="644525" y="2362200"/>
            <a:ext cx="7848600" cy="2677656"/>
          </a:xfrm>
          <a:prstGeom prst="rect">
            <a:avLst/>
          </a:prstGeom>
          <a:noFill/>
        </p:spPr>
        <p:txBody>
          <a:bodyPr wrap="square" rtlCol="0">
            <a:spAutoFit/>
          </a:bodyPr>
          <a:lstStyle/>
          <a:p>
            <a:r>
              <a:rPr lang="en-US" sz="2800" dirty="0"/>
              <a:t>Download the examples to be used in this session:</a:t>
            </a:r>
          </a:p>
          <a:p>
            <a:endParaRPr lang="en-US" sz="2800" dirty="0"/>
          </a:p>
          <a:p>
            <a:r>
              <a:rPr lang="en-US" sz="2800" dirty="0">
                <a:hlinkClick r:id="rId3"/>
              </a:rPr>
              <a:t>https://sourceforge.net/p/dssimpc/code/HEAD/tree/trunk/Distribution/Examples/</a:t>
            </a:r>
            <a:endParaRPr lang="en-US" sz="2800" dirty="0"/>
          </a:p>
          <a:p>
            <a:endParaRPr lang="en-US" sz="2800" dirty="0"/>
          </a:p>
        </p:txBody>
      </p:sp>
    </p:spTree>
    <p:extLst>
      <p:ext uri="{BB962C8B-B14F-4D97-AF65-F5344CB8AC3E}">
        <p14:creationId xmlns:p14="http://schemas.microsoft.com/office/powerpoint/2010/main" val="2719835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First Example</a:t>
            </a:r>
          </a:p>
        </p:txBody>
      </p:sp>
      <p:sp>
        <p:nvSpPr>
          <p:cNvPr id="6" name="TextBox 5"/>
          <p:cNvSpPr txBox="1"/>
          <p:nvPr/>
        </p:nvSpPr>
        <p:spPr>
          <a:xfrm>
            <a:off x="644525" y="2895600"/>
            <a:ext cx="7848600" cy="523220"/>
          </a:xfrm>
          <a:prstGeom prst="rect">
            <a:avLst/>
          </a:prstGeom>
          <a:noFill/>
        </p:spPr>
        <p:txBody>
          <a:bodyPr wrap="square" rtlCol="0">
            <a:spAutoFit/>
          </a:bodyPr>
          <a:lstStyle/>
          <a:p>
            <a:pPr algn="ctr"/>
            <a:r>
              <a:rPr lang="en-US" sz="2800" dirty="0"/>
              <a:t>Playing with Smart inverters</a:t>
            </a:r>
          </a:p>
        </p:txBody>
      </p:sp>
    </p:spTree>
    <p:extLst>
      <p:ext uri="{BB962C8B-B14F-4D97-AF65-F5344CB8AC3E}">
        <p14:creationId xmlns:p14="http://schemas.microsoft.com/office/powerpoint/2010/main" val="1342342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Second Example</a:t>
            </a:r>
          </a:p>
        </p:txBody>
      </p:sp>
      <p:sp>
        <p:nvSpPr>
          <p:cNvPr id="6" name="TextBox 5"/>
          <p:cNvSpPr txBox="1"/>
          <p:nvPr/>
        </p:nvSpPr>
        <p:spPr>
          <a:xfrm>
            <a:off x="644525" y="2895600"/>
            <a:ext cx="7848600" cy="523220"/>
          </a:xfrm>
          <a:prstGeom prst="rect">
            <a:avLst/>
          </a:prstGeom>
          <a:noFill/>
        </p:spPr>
        <p:txBody>
          <a:bodyPr wrap="square" rtlCol="0">
            <a:spAutoFit/>
          </a:bodyPr>
          <a:lstStyle/>
          <a:p>
            <a:pPr algn="ctr"/>
            <a:r>
              <a:rPr lang="en-US" sz="2800" dirty="0"/>
              <a:t>Harmonics simulation</a:t>
            </a:r>
          </a:p>
        </p:txBody>
      </p:sp>
    </p:spTree>
    <p:extLst>
      <p:ext uri="{BB962C8B-B14F-4D97-AF65-F5344CB8AC3E}">
        <p14:creationId xmlns:p14="http://schemas.microsoft.com/office/powerpoint/2010/main" val="9235641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433638"/>
            <a:ext cx="2404274" cy="2400300"/>
          </a:xfrm>
          <a:prstGeom prst="rect">
            <a:avLst/>
          </a:prstGeom>
        </p:spPr>
      </p:pic>
      <p:pic>
        <p:nvPicPr>
          <p:cNvPr id="3" name="Picture 2"/>
          <p:cNvPicPr>
            <a:picLocks noChangeAspect="1"/>
          </p:cNvPicPr>
          <p:nvPr/>
        </p:nvPicPr>
        <p:blipFill>
          <a:blip r:embed="rId4"/>
          <a:stretch>
            <a:fillRect/>
          </a:stretch>
        </p:blipFill>
        <p:spPr>
          <a:xfrm>
            <a:off x="3429000" y="2672443"/>
            <a:ext cx="2276475" cy="1981200"/>
          </a:xfrm>
          <a:prstGeom prst="rect">
            <a:avLst/>
          </a:prstGeom>
        </p:spPr>
      </p:pic>
      <p:pic>
        <p:nvPicPr>
          <p:cNvPr id="4" name="Picture 3"/>
          <p:cNvPicPr>
            <a:picLocks noChangeAspect="1"/>
          </p:cNvPicPr>
          <p:nvPr/>
        </p:nvPicPr>
        <p:blipFill>
          <a:blip r:embed="rId5"/>
          <a:stretch>
            <a:fillRect/>
          </a:stretch>
        </p:blipFill>
        <p:spPr>
          <a:xfrm>
            <a:off x="6781800" y="1371600"/>
            <a:ext cx="1119188" cy="1062038"/>
          </a:xfrm>
          <a:prstGeom prst="rect">
            <a:avLst/>
          </a:prstGeom>
        </p:spPr>
      </p:pic>
      <p:pic>
        <p:nvPicPr>
          <p:cNvPr id="7" name="Picture 6"/>
          <p:cNvPicPr>
            <a:picLocks noChangeAspect="1"/>
          </p:cNvPicPr>
          <p:nvPr/>
        </p:nvPicPr>
        <p:blipFill>
          <a:blip r:embed="rId5"/>
          <a:stretch>
            <a:fillRect/>
          </a:stretch>
        </p:blipFill>
        <p:spPr>
          <a:xfrm>
            <a:off x="6781800" y="3124200"/>
            <a:ext cx="1119188" cy="1062038"/>
          </a:xfrm>
          <a:prstGeom prst="rect">
            <a:avLst/>
          </a:prstGeom>
        </p:spPr>
      </p:pic>
      <p:pic>
        <p:nvPicPr>
          <p:cNvPr id="8" name="Picture 7"/>
          <p:cNvPicPr>
            <a:picLocks noChangeAspect="1"/>
          </p:cNvPicPr>
          <p:nvPr/>
        </p:nvPicPr>
        <p:blipFill>
          <a:blip r:embed="rId5"/>
          <a:stretch>
            <a:fillRect/>
          </a:stretch>
        </p:blipFill>
        <p:spPr>
          <a:xfrm>
            <a:off x="6808237" y="4957762"/>
            <a:ext cx="1119188" cy="1062038"/>
          </a:xfrm>
          <a:prstGeom prst="rect">
            <a:avLst/>
          </a:prstGeom>
        </p:spPr>
      </p:pic>
      <p:cxnSp>
        <p:nvCxnSpPr>
          <p:cNvPr id="10" name="Elbow Connector 9"/>
          <p:cNvCxnSpPr>
            <a:stCxn id="4" idx="1"/>
            <a:endCxn id="3" idx="0"/>
          </p:cNvCxnSpPr>
          <p:nvPr/>
        </p:nvCxnSpPr>
        <p:spPr>
          <a:xfrm rot="10800000" flipV="1">
            <a:off x="4567238" y="1902619"/>
            <a:ext cx="2214562" cy="769824"/>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1"/>
            <a:endCxn id="3" idx="2"/>
          </p:cNvCxnSpPr>
          <p:nvPr/>
        </p:nvCxnSpPr>
        <p:spPr>
          <a:xfrm rot="10800000">
            <a:off x="4567239" y="4653643"/>
            <a:ext cx="2240999" cy="835138"/>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a:endCxn id="3" idx="3"/>
          </p:cNvCxnSpPr>
          <p:nvPr/>
        </p:nvCxnSpPr>
        <p:spPr>
          <a:xfrm flipH="1">
            <a:off x="5705475" y="3655219"/>
            <a:ext cx="1076325" cy="78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800" y="5071212"/>
            <a:ext cx="3432175" cy="923330"/>
          </a:xfrm>
          <a:prstGeom prst="rect">
            <a:avLst/>
          </a:prstGeom>
          <a:noFill/>
        </p:spPr>
        <p:txBody>
          <a:bodyPr wrap="square" rtlCol="0">
            <a:spAutoFit/>
          </a:bodyPr>
          <a:lstStyle/>
          <a:p>
            <a:pPr algn="ctr"/>
            <a:r>
              <a:rPr lang="en-US" dirty="0"/>
              <a:t>OpenDSS-G Incorporates a TCP server for distributed applications</a:t>
            </a:r>
          </a:p>
        </p:txBody>
      </p:sp>
    </p:spTree>
    <p:extLst>
      <p:ext uri="{BB962C8B-B14F-4D97-AF65-F5344CB8AC3E}">
        <p14:creationId xmlns:p14="http://schemas.microsoft.com/office/powerpoint/2010/main" val="1484928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9579" y="3842943"/>
            <a:ext cx="1188221" cy="1186257"/>
          </a:xfrm>
          <a:prstGeom prst="rect">
            <a:avLst/>
          </a:prstGeom>
          <a:effectLst/>
        </p:spPr>
      </p:pic>
      <p:pic>
        <p:nvPicPr>
          <p:cNvPr id="12" name="Picture 11"/>
          <p:cNvPicPr>
            <a:picLocks noChangeAspect="1"/>
          </p:cNvPicPr>
          <p:nvPr/>
        </p:nvPicPr>
        <p:blipFill>
          <a:blip r:embed="rId4"/>
          <a:stretch>
            <a:fillRect/>
          </a:stretch>
        </p:blipFill>
        <p:spPr>
          <a:xfrm>
            <a:off x="3499950" y="1658311"/>
            <a:ext cx="2275939" cy="1698525"/>
          </a:xfrm>
          <a:prstGeom prst="rect">
            <a:avLst/>
          </a:prstGeom>
          <a:scene3d>
            <a:camera prst="perspectiveRelaxed"/>
            <a:lightRig rig="threePt" dir="t"/>
          </a:scene3d>
          <a:sp3d>
            <a:bevelT/>
          </a:sp3d>
        </p:spPr>
      </p:pic>
      <p:sp>
        <p:nvSpPr>
          <p:cNvPr id="13" name="TextBox 12"/>
          <p:cNvSpPr txBox="1"/>
          <p:nvPr/>
        </p:nvSpPr>
        <p:spPr>
          <a:xfrm>
            <a:off x="3936650" y="2537942"/>
            <a:ext cx="1473550" cy="369332"/>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OpenDSS-G</a:t>
            </a:r>
          </a:p>
        </p:txBody>
      </p:sp>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6185356" y="2707675"/>
            <a:ext cx="1060056" cy="844732"/>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6424241" y="4073969"/>
            <a:ext cx="1087620" cy="850859"/>
          </a:xfrm>
          <a:prstGeom prst="rect">
            <a:avLst/>
          </a:prstGeom>
        </p:spPr>
      </p:pic>
      <p:pic>
        <p:nvPicPr>
          <p:cNvPr id="16" name="Picture 15"/>
          <p:cNvPicPr>
            <a:picLocks noChangeAspect="1"/>
          </p:cNvPicPr>
          <p:nvPr/>
        </p:nvPicPr>
        <p:blipFill>
          <a:blip r:embed="rId7">
            <a:clrChange>
              <a:clrFrom>
                <a:srgbClr val="FFFFFF"/>
              </a:clrFrom>
              <a:clrTo>
                <a:srgbClr val="FFFFFF">
                  <a:alpha val="0"/>
                </a:srgbClr>
              </a:clrTo>
            </a:clrChange>
          </a:blip>
          <a:stretch>
            <a:fillRect/>
          </a:stretch>
        </p:blipFill>
        <p:spPr>
          <a:xfrm>
            <a:off x="1942810" y="2824564"/>
            <a:ext cx="1049402" cy="788812"/>
          </a:xfrm>
          <a:prstGeom prst="rect">
            <a:avLst/>
          </a:prstGeom>
        </p:spPr>
      </p:pic>
      <p:pic>
        <p:nvPicPr>
          <p:cNvPr id="17" name="Picture 16"/>
          <p:cNvPicPr>
            <a:picLocks noChangeAspect="1"/>
          </p:cNvPicPr>
          <p:nvPr/>
        </p:nvPicPr>
        <p:blipFill>
          <a:blip r:embed="rId8">
            <a:clrChange>
              <a:clrFrom>
                <a:srgbClr val="FFFFFF"/>
              </a:clrFrom>
              <a:clrTo>
                <a:srgbClr val="FFFFFF">
                  <a:alpha val="0"/>
                </a:srgbClr>
              </a:clrTo>
            </a:clrChange>
          </a:blip>
          <a:stretch>
            <a:fillRect/>
          </a:stretch>
        </p:blipFill>
        <p:spPr>
          <a:xfrm>
            <a:off x="1702004" y="4031535"/>
            <a:ext cx="1129835" cy="878761"/>
          </a:xfrm>
          <a:prstGeom prst="rect">
            <a:avLst/>
          </a:prstGeom>
        </p:spPr>
      </p:pic>
      <p:pic>
        <p:nvPicPr>
          <p:cNvPr id="18" name="Picture 17"/>
          <p:cNvPicPr>
            <a:picLocks noChangeAspect="1"/>
          </p:cNvPicPr>
          <p:nvPr/>
        </p:nvPicPr>
        <p:blipFill>
          <a:blip r:embed="rId9">
            <a:clrChange>
              <a:clrFrom>
                <a:srgbClr val="FFFFFF"/>
              </a:clrFrom>
              <a:clrTo>
                <a:srgbClr val="FFFFFF">
                  <a:alpha val="0"/>
                </a:srgbClr>
              </a:clrTo>
            </a:clrChange>
          </a:blip>
          <a:stretch>
            <a:fillRect/>
          </a:stretch>
        </p:blipFill>
        <p:spPr>
          <a:xfrm>
            <a:off x="2060965" y="5496258"/>
            <a:ext cx="1081062" cy="833760"/>
          </a:xfrm>
          <a:prstGeom prst="rect">
            <a:avLst/>
          </a:prstGeom>
        </p:spPr>
      </p:pic>
      <p:pic>
        <p:nvPicPr>
          <p:cNvPr id="19" name="Picture 18"/>
          <p:cNvPicPr>
            <a:picLocks noChangeAspect="1"/>
          </p:cNvPicPr>
          <p:nvPr/>
        </p:nvPicPr>
        <p:blipFill>
          <a:blip r:embed="rId10">
            <a:clrChange>
              <a:clrFrom>
                <a:srgbClr val="FFFFFF"/>
              </a:clrFrom>
              <a:clrTo>
                <a:srgbClr val="FFFFFF">
                  <a:alpha val="0"/>
                </a:srgbClr>
              </a:clrTo>
            </a:clrChange>
          </a:blip>
          <a:stretch>
            <a:fillRect/>
          </a:stretch>
        </p:blipFill>
        <p:spPr>
          <a:xfrm>
            <a:off x="3150418" y="5869300"/>
            <a:ext cx="1056379" cy="836300"/>
          </a:xfrm>
          <a:prstGeom prst="rect">
            <a:avLst/>
          </a:prstGeom>
        </p:spPr>
      </p:pic>
      <p:pic>
        <p:nvPicPr>
          <p:cNvPr id="20" name="Picture 19"/>
          <p:cNvPicPr>
            <a:picLocks noChangeAspect="1"/>
          </p:cNvPicPr>
          <p:nvPr/>
        </p:nvPicPr>
        <p:blipFill>
          <a:blip r:embed="rId11">
            <a:clrChange>
              <a:clrFrom>
                <a:srgbClr val="FFFFFF"/>
              </a:clrFrom>
              <a:clrTo>
                <a:srgbClr val="FFFFFF">
                  <a:alpha val="0"/>
                </a:srgbClr>
              </a:clrTo>
            </a:clrChange>
          </a:blip>
          <a:stretch>
            <a:fillRect/>
          </a:stretch>
        </p:blipFill>
        <p:spPr>
          <a:xfrm>
            <a:off x="4918267" y="5854694"/>
            <a:ext cx="1083633" cy="850906"/>
          </a:xfrm>
          <a:prstGeom prst="rect">
            <a:avLst/>
          </a:prstGeom>
        </p:spPr>
      </p:pic>
      <p:pic>
        <p:nvPicPr>
          <p:cNvPr id="21" name="Picture 20"/>
          <p:cNvPicPr>
            <a:picLocks noChangeAspect="1"/>
          </p:cNvPicPr>
          <p:nvPr/>
        </p:nvPicPr>
        <p:blipFill>
          <a:blip r:embed="rId12">
            <a:clrChange>
              <a:clrFrom>
                <a:srgbClr val="FFFFFF"/>
              </a:clrFrom>
              <a:clrTo>
                <a:srgbClr val="FFFFFF">
                  <a:alpha val="0"/>
                </a:srgbClr>
              </a:clrTo>
            </a:clrChange>
          </a:blip>
          <a:stretch>
            <a:fillRect/>
          </a:stretch>
        </p:blipFill>
        <p:spPr>
          <a:xfrm>
            <a:off x="6185102" y="5496258"/>
            <a:ext cx="1130929" cy="853814"/>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13982" y="1752600"/>
            <a:ext cx="724872" cy="723674"/>
          </a:xfrm>
          <a:prstGeom prst="rect">
            <a:avLst/>
          </a:prstGeom>
          <a:effectLst>
            <a:reflection blurRad="6350" stA="52000" endA="300" endPos="35000" dir="5400000" sy="-100000" algn="bl" rotWithShape="0"/>
          </a:effectLst>
        </p:spPr>
      </p:pic>
      <p:sp>
        <p:nvSpPr>
          <p:cNvPr id="23" name="Up-Down Arrow 22"/>
          <p:cNvSpPr/>
          <p:nvPr/>
        </p:nvSpPr>
        <p:spPr bwMode="auto">
          <a:xfrm>
            <a:off x="4474029" y="318641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4" name="Up-Down Arrow 23"/>
          <p:cNvSpPr/>
          <p:nvPr/>
        </p:nvSpPr>
        <p:spPr bwMode="auto">
          <a:xfrm rot="20062999">
            <a:off x="5020060" y="51356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5" name="Up-Down Arrow 24"/>
          <p:cNvSpPr/>
          <p:nvPr/>
        </p:nvSpPr>
        <p:spPr bwMode="auto">
          <a:xfrm rot="1538924">
            <a:off x="3830606" y="5142963"/>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6" name="Up-Down Arrow 25"/>
          <p:cNvSpPr/>
          <p:nvPr/>
        </p:nvSpPr>
        <p:spPr bwMode="auto">
          <a:xfrm rot="19118449">
            <a:off x="5766221" y="48671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7" name="Up-Down Arrow 26"/>
          <p:cNvSpPr/>
          <p:nvPr/>
        </p:nvSpPr>
        <p:spPr bwMode="auto">
          <a:xfrm rot="2563559">
            <a:off x="3017438" y="486843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8" name="Up-Down Arrow 27"/>
          <p:cNvSpPr/>
          <p:nvPr/>
        </p:nvSpPr>
        <p:spPr bwMode="auto">
          <a:xfrm rot="16200000">
            <a:off x="5805409" y="4148489"/>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9" name="Up-Down Arrow 28"/>
          <p:cNvSpPr/>
          <p:nvPr/>
        </p:nvSpPr>
        <p:spPr bwMode="auto">
          <a:xfrm rot="5400000">
            <a:off x="3056626" y="4149760"/>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0" name="Up-Down Arrow 29"/>
          <p:cNvSpPr/>
          <p:nvPr/>
        </p:nvSpPr>
        <p:spPr bwMode="auto">
          <a:xfrm rot="14542580">
            <a:off x="5648965" y="3268971"/>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1" name="Up-Down Arrow 30"/>
          <p:cNvSpPr/>
          <p:nvPr/>
        </p:nvSpPr>
        <p:spPr bwMode="auto">
          <a:xfrm rot="6831967">
            <a:off x="3074730" y="3352832"/>
            <a:ext cx="423944" cy="62358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32" name="TextBox 31"/>
          <p:cNvSpPr txBox="1"/>
          <p:nvPr/>
        </p:nvSpPr>
        <p:spPr>
          <a:xfrm>
            <a:off x="1476302" y="4844534"/>
            <a:ext cx="749065" cy="369332"/>
          </a:xfrm>
          <a:prstGeom prst="rect">
            <a:avLst/>
          </a:prstGeom>
          <a:noFill/>
        </p:spPr>
        <p:txBody>
          <a:bodyPr wrap="square" rtlCol="0">
            <a:spAutoFit/>
          </a:bodyPr>
          <a:lstStyle/>
          <a:p>
            <a:r>
              <a:rPr lang="en-US" dirty="0" err="1"/>
              <a:t>Dbus</a:t>
            </a:r>
            <a:endParaRPr lang="en-US" dirty="0"/>
          </a:p>
        </p:txBody>
      </p:sp>
      <p:pic>
        <p:nvPicPr>
          <p:cNvPr id="33" name="Picture 32"/>
          <p:cNvPicPr>
            <a:picLocks noChangeAspect="1"/>
          </p:cNvPicPr>
          <p:nvPr/>
        </p:nvPicPr>
        <p:blipFill>
          <a:blip r:embed="rId8">
            <a:clrChange>
              <a:clrFrom>
                <a:srgbClr val="FFFFFF"/>
              </a:clrFrom>
              <a:clrTo>
                <a:srgbClr val="FFFFFF">
                  <a:alpha val="0"/>
                </a:srgbClr>
              </a:clrTo>
            </a:clrChange>
            <a:duotone>
              <a:prstClr val="black"/>
              <a:schemeClr val="accent2">
                <a:tint val="45000"/>
                <a:satMod val="400000"/>
              </a:schemeClr>
            </a:duotone>
          </a:blip>
          <a:stretch>
            <a:fillRect/>
          </a:stretch>
        </p:blipFill>
        <p:spPr>
          <a:xfrm>
            <a:off x="5716271" y="2027226"/>
            <a:ext cx="555508" cy="432062"/>
          </a:xfrm>
          <a:prstGeom prst="rect">
            <a:avLst/>
          </a:prstGeom>
        </p:spPr>
      </p:pic>
      <p:sp>
        <p:nvSpPr>
          <p:cNvPr id="34" name="TextBox 33"/>
          <p:cNvSpPr txBox="1"/>
          <p:nvPr/>
        </p:nvSpPr>
        <p:spPr>
          <a:xfrm>
            <a:off x="6236601" y="1939363"/>
            <a:ext cx="1283396" cy="584775"/>
          </a:xfrm>
          <a:prstGeom prst="rect">
            <a:avLst/>
          </a:prstGeom>
          <a:noFill/>
        </p:spPr>
        <p:txBody>
          <a:bodyPr wrap="square" rtlCol="0">
            <a:spAutoFit/>
          </a:bodyPr>
          <a:lstStyle/>
          <a:p>
            <a:r>
              <a:rPr lang="en-US" sz="1600" dirty="0"/>
              <a:t>TCP/IP Server</a:t>
            </a:r>
          </a:p>
        </p:txBody>
      </p:sp>
    </p:spTree>
    <p:extLst>
      <p:ext uri="{BB962C8B-B14F-4D97-AF65-F5344CB8AC3E}">
        <p14:creationId xmlns:p14="http://schemas.microsoft.com/office/powerpoint/2010/main" val="353562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3000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0"/>
                                        <p:tgtEl>
                                          <p:spTgt spid="14"/>
                                        </p:tgtEl>
                                      </p:cBhvr>
                                    </p:animEffect>
                                    <p:anim calcmode="lin" valueType="num">
                                      <p:cBhvr>
                                        <p:cTn id="78" dur="1000" fill="hold"/>
                                        <p:tgtEl>
                                          <p:spTgt spid="14"/>
                                        </p:tgtEl>
                                        <p:attrNameLst>
                                          <p:attrName>ppt_x</p:attrName>
                                        </p:attrNameLst>
                                      </p:cBhvr>
                                      <p:tavLst>
                                        <p:tav tm="0">
                                          <p:val>
                                            <p:strVal val="#ppt_x"/>
                                          </p:val>
                                        </p:tav>
                                        <p:tav tm="100000">
                                          <p:val>
                                            <p:strVal val="#ppt_x"/>
                                          </p:val>
                                        </p:tav>
                                      </p:tavLst>
                                    </p:anim>
                                    <p:anim calcmode="lin" valueType="num">
                                      <p:cBhvr>
                                        <p:cTn id="7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childTnLst>
                          </p:cTn>
                        </p:par>
                        <p:par>
                          <p:cTn id="97" fill="hold">
                            <p:stCondLst>
                              <p:cond delay="2000"/>
                            </p:stCondLst>
                            <p:childTnLst>
                              <p:par>
                                <p:cTn id="98" presetID="10" presetClass="entr" presetSubtype="0"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childTnLst>
                          </p:cTn>
                        </p:par>
                        <p:par>
                          <p:cTn id="101" fill="hold">
                            <p:stCondLst>
                              <p:cond delay="2500"/>
                            </p:stCondLst>
                            <p:childTnLst>
                              <p:par>
                                <p:cTn id="102" presetID="10" presetClass="entr" presetSubtype="0"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par>
                          <p:cTn id="105" fill="hold">
                            <p:stCondLst>
                              <p:cond delay="3000"/>
                            </p:stCondLst>
                            <p:childTnLst>
                              <p:par>
                                <p:cTn id="106" presetID="10" presetClass="entr" presetSubtype="0"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3500"/>
                            </p:stCondLst>
                            <p:childTnLst>
                              <p:par>
                                <p:cTn id="110" presetID="10" presetClass="entr" presetSubtype="0" fill="hold" grpId="0" nodeType="after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par>
                          <p:cTn id="113" fill="hold">
                            <p:stCondLst>
                              <p:cond delay="4000"/>
                            </p:stCondLst>
                            <p:childTnLst>
                              <p:par>
                                <p:cTn id="114" presetID="10" presetClass="entr" presetSubtype="0" fill="hold" grpId="0"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childTnLst>
                          </p:cTn>
                        </p:par>
                        <p:par>
                          <p:cTn id="117" fill="hold">
                            <p:stCondLst>
                              <p:cond delay="4500"/>
                            </p:stCondLst>
                            <p:childTnLst>
                              <p:par>
                                <p:cTn id="118" presetID="10" presetClass="entr" presetSubtype="0" fill="hold" grpId="0" nodeType="after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1025525" y="2286000"/>
            <a:ext cx="7086600" cy="2971800"/>
          </a:xfrm>
          <a:prstGeom prst="rect">
            <a:avLst/>
          </a:prstGeom>
          <a:noFill/>
          <a:ln>
            <a:noFill/>
          </a:ln>
        </p:spPr>
      </p:pic>
      <p:sp>
        <p:nvSpPr>
          <p:cNvPr id="6" name="Right Arrow 5"/>
          <p:cNvSpPr/>
          <p:nvPr/>
        </p:nvSpPr>
        <p:spPr>
          <a:xfrm rot="10800000">
            <a:off x="8074025" y="3771900"/>
            <a:ext cx="609600" cy="5334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23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1597152"/>
            <a:ext cx="7848600" cy="3108543"/>
          </a:xfrm>
          <a:prstGeom prst="rect">
            <a:avLst/>
          </a:prstGeom>
          <a:noFill/>
        </p:spPr>
        <p:txBody>
          <a:bodyPr wrap="square" rtlCol="0">
            <a:spAutoFit/>
          </a:bodyPr>
          <a:lstStyle/>
          <a:p>
            <a:r>
              <a:rPr lang="en-US" sz="2800" dirty="0"/>
              <a:t>Documentation:</a:t>
            </a:r>
          </a:p>
          <a:p>
            <a:endParaRPr lang="en-US" sz="2800" dirty="0"/>
          </a:p>
          <a:p>
            <a:r>
              <a:rPr lang="en-US" sz="2800" dirty="0">
                <a:hlinkClick r:id="rId3"/>
              </a:rPr>
              <a:t>https://sourceforge.net/projects/dssimpc/files/Documents/DSTCP-Comm.pdf/download</a:t>
            </a:r>
            <a:endParaRPr lang="en-US" sz="2800" dirty="0"/>
          </a:p>
          <a:p>
            <a:endParaRPr lang="en-US" sz="2800" dirty="0"/>
          </a:p>
          <a:p>
            <a:r>
              <a:rPr lang="en-US" sz="2800" dirty="0">
                <a:hlinkClick r:id="rId4"/>
              </a:rPr>
              <a:t>https://sourceforge.net/projects/dssimpc/files/Documents/MATLAB_Lib.pdf/download</a:t>
            </a:r>
            <a:endParaRPr lang="en-US" sz="2800" dirty="0"/>
          </a:p>
        </p:txBody>
      </p:sp>
    </p:spTree>
    <p:extLst>
      <p:ext uri="{BB962C8B-B14F-4D97-AF65-F5344CB8AC3E}">
        <p14:creationId xmlns:p14="http://schemas.microsoft.com/office/powerpoint/2010/main" val="7684003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2895600"/>
            <a:ext cx="7848600" cy="523220"/>
          </a:xfrm>
          <a:prstGeom prst="rect">
            <a:avLst/>
          </a:prstGeom>
          <a:noFill/>
        </p:spPr>
        <p:txBody>
          <a:bodyPr wrap="square" rtlCol="0">
            <a:spAutoFit/>
          </a:bodyPr>
          <a:lstStyle/>
          <a:p>
            <a:pPr algn="ctr"/>
            <a:r>
              <a:rPr lang="en-US" sz="2800" dirty="0"/>
              <a:t>MATLAB Example</a:t>
            </a:r>
          </a:p>
        </p:txBody>
      </p:sp>
    </p:spTree>
    <p:extLst>
      <p:ext uri="{BB962C8B-B14F-4D97-AF65-F5344CB8AC3E}">
        <p14:creationId xmlns:p14="http://schemas.microsoft.com/office/powerpoint/2010/main" val="505205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Co-Simulation</a:t>
            </a:r>
          </a:p>
        </p:txBody>
      </p:sp>
      <p:sp>
        <p:nvSpPr>
          <p:cNvPr id="5" name="TextBox 4"/>
          <p:cNvSpPr txBox="1"/>
          <p:nvPr/>
        </p:nvSpPr>
        <p:spPr>
          <a:xfrm>
            <a:off x="644525" y="2895600"/>
            <a:ext cx="7848600" cy="523220"/>
          </a:xfrm>
          <a:prstGeom prst="rect">
            <a:avLst/>
          </a:prstGeom>
          <a:noFill/>
        </p:spPr>
        <p:txBody>
          <a:bodyPr wrap="square" rtlCol="0">
            <a:spAutoFit/>
          </a:bodyPr>
          <a:lstStyle/>
          <a:p>
            <a:pPr algn="ctr"/>
            <a:r>
              <a:rPr lang="en-US" sz="2800" dirty="0"/>
              <a:t>LabVIEW Example</a:t>
            </a:r>
          </a:p>
        </p:txBody>
      </p:sp>
    </p:spTree>
    <p:extLst>
      <p:ext uri="{BB962C8B-B14F-4D97-AF65-F5344CB8AC3E}">
        <p14:creationId xmlns:p14="http://schemas.microsoft.com/office/powerpoint/2010/main" val="4107381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Changing the language of your local installation</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1524000" y="1905000"/>
            <a:ext cx="5943600" cy="4372610"/>
          </a:xfrm>
          <a:prstGeom prst="rect">
            <a:avLst/>
          </a:prstGeom>
        </p:spPr>
      </p:pic>
    </p:spTree>
    <p:extLst>
      <p:ext uri="{BB962C8B-B14F-4D97-AF65-F5344CB8AC3E}">
        <p14:creationId xmlns:p14="http://schemas.microsoft.com/office/powerpoint/2010/main" val="2758669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a:xfrm>
            <a:off x="454025" y="546306"/>
            <a:ext cx="8229600" cy="1143000"/>
          </a:xfrm>
        </p:spPr>
        <p:txBody>
          <a:bodyPr/>
          <a:lstStyle/>
          <a:p>
            <a:pPr eaLnBrk="1" hangingPunct="1"/>
            <a:r>
              <a:rPr lang="en-US" altLang="en-US" dirty="0"/>
              <a:t>Changing the language of your local installation</a:t>
            </a:r>
          </a:p>
        </p:txBody>
      </p:sp>
      <p:sp>
        <p:nvSpPr>
          <p:cNvPr id="5" name="TextBox 4"/>
          <p:cNvSpPr txBox="1"/>
          <p:nvPr/>
        </p:nvSpPr>
        <p:spPr>
          <a:xfrm>
            <a:off x="644525" y="1513034"/>
            <a:ext cx="7848600" cy="3970318"/>
          </a:xfrm>
          <a:prstGeom prst="rect">
            <a:avLst/>
          </a:prstGeom>
          <a:noFill/>
        </p:spPr>
        <p:txBody>
          <a:bodyPr wrap="square" rtlCol="0">
            <a:spAutoFit/>
          </a:bodyPr>
          <a:lstStyle/>
          <a:p>
            <a:r>
              <a:rPr lang="en-US" sz="2800" dirty="0"/>
              <a:t>Documentation:</a:t>
            </a:r>
          </a:p>
          <a:p>
            <a:endParaRPr lang="en-US" sz="2800" dirty="0"/>
          </a:p>
          <a:p>
            <a:r>
              <a:rPr lang="en-US" sz="2800" dirty="0">
                <a:hlinkClick r:id="rId3"/>
              </a:rPr>
              <a:t>https://sourceforge.net/projects/dssimpc/files/Documents/Changing_the_language_of_OpenDSS-G.pdf/download</a:t>
            </a:r>
            <a:endParaRPr lang="en-US" sz="2800" dirty="0"/>
          </a:p>
          <a:p>
            <a:endParaRPr lang="en-US" sz="2800" dirty="0"/>
          </a:p>
          <a:p>
            <a:r>
              <a:rPr lang="en-US" sz="2800" dirty="0">
                <a:hlinkClick r:id="rId4"/>
              </a:rPr>
              <a:t>https://sourceforge.net/projects/dssimpc/files/Documents/Changing_the_language_of_OpenDSS-G-menus.pdf/download</a:t>
            </a:r>
            <a:endParaRPr lang="en-US" sz="2800" dirty="0"/>
          </a:p>
        </p:txBody>
      </p:sp>
    </p:spTree>
    <p:extLst>
      <p:ext uri="{BB962C8B-B14F-4D97-AF65-F5344CB8AC3E}">
        <p14:creationId xmlns:p14="http://schemas.microsoft.com/office/powerpoint/2010/main" val="1658233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618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454025" y="19685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There is a new set of functions and instructions related with parallel processing, topology analysis and more that can be used using the same DSS command environment</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The evolution of OpenDSS into a parallel computing machine</a:t>
            </a:r>
          </a:p>
        </p:txBody>
      </p:sp>
      <p:graphicFrame>
        <p:nvGraphicFramePr>
          <p:cNvPr id="2" name="Table 1"/>
          <p:cNvGraphicFramePr>
            <a:graphicFrameLocks noGrp="1"/>
          </p:cNvGraphicFramePr>
          <p:nvPr>
            <p:extLst>
              <p:ext uri="{D42A27DB-BD31-4B8C-83A1-F6EECF244321}">
                <p14:modId xmlns:p14="http://schemas.microsoft.com/office/powerpoint/2010/main" val="2207150273"/>
              </p:ext>
            </p:extLst>
          </p:nvPr>
        </p:nvGraphicFramePr>
        <p:xfrm>
          <a:off x="466725" y="3054398"/>
          <a:ext cx="8080376" cy="2939144"/>
        </p:xfrm>
        <a:graphic>
          <a:graphicData uri="http://schemas.openxmlformats.org/drawingml/2006/table">
            <a:tbl>
              <a:tblPr>
                <a:tableStyleId>{5C22544A-7EE6-4342-B048-85BDC9FD1C3A}</a:tableStyleId>
              </a:tblPr>
              <a:tblGrid>
                <a:gridCol w="2052619">
                  <a:extLst>
                    <a:ext uri="{9D8B030D-6E8A-4147-A177-3AD203B41FA5}">
                      <a16:colId xmlns:a16="http://schemas.microsoft.com/office/drawing/2014/main" val="3182435107"/>
                    </a:ext>
                  </a:extLst>
                </a:gridCol>
                <a:gridCol w="2927149">
                  <a:extLst>
                    <a:ext uri="{9D8B030D-6E8A-4147-A177-3AD203B41FA5}">
                      <a16:colId xmlns:a16="http://schemas.microsoft.com/office/drawing/2014/main" val="3064050251"/>
                    </a:ext>
                  </a:extLst>
                </a:gridCol>
                <a:gridCol w="3100608">
                  <a:extLst>
                    <a:ext uri="{9D8B030D-6E8A-4147-A177-3AD203B41FA5}">
                      <a16:colId xmlns:a16="http://schemas.microsoft.com/office/drawing/2014/main" val="857283112"/>
                    </a:ext>
                  </a:extLst>
                </a:gridCol>
              </a:tblGrid>
              <a:tr h="367393">
                <a:tc>
                  <a:txBody>
                    <a:bodyPr/>
                    <a:lstStyle/>
                    <a:p>
                      <a:pPr algn="ctr" fontAlgn="b"/>
                      <a:r>
                        <a:rPr lang="en-US" sz="2000" u="none" strike="noStrike">
                          <a:effectLst/>
                        </a:rPr>
                        <a:t>NumCPUs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ClearAll</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Tear_Circuit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941846227"/>
                  </a:ext>
                </a:extLst>
              </a:tr>
              <a:tr h="367393">
                <a:tc>
                  <a:txBody>
                    <a:bodyPr/>
                    <a:lstStyle/>
                    <a:p>
                      <a:pPr algn="ctr" fontAlgn="b"/>
                      <a:r>
                        <a:rPr lang="en-US" sz="2000" u="none" strike="noStrike">
                          <a:effectLst/>
                        </a:rPr>
                        <a:t>NumCores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Wait</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477276084"/>
                  </a:ext>
                </a:extLst>
              </a:tr>
              <a:tr h="367393">
                <a:tc>
                  <a:txBody>
                    <a:bodyPr/>
                    <a:lstStyle/>
                    <a:p>
                      <a:pPr algn="ctr" fontAlgn="b"/>
                      <a:r>
                        <a:rPr lang="en-US" sz="2000" u="none" strike="noStrike">
                          <a:effectLst/>
                        </a:rPr>
                        <a:t>NewActor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Parallel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IncMatrixRows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4222612219"/>
                  </a:ext>
                </a:extLst>
              </a:tr>
              <a:tr h="367393">
                <a:tc>
                  <a:txBody>
                    <a:bodyPr/>
                    <a:lstStyle/>
                    <a:p>
                      <a:pPr algn="ctr" fontAlgn="b"/>
                      <a:r>
                        <a:rPr lang="en-US" sz="2000" u="none" strike="noStrike">
                          <a:effectLst/>
                        </a:rPr>
                        <a:t>NumActors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SolveAll</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IncMatrixCols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1766281959"/>
                  </a:ext>
                </a:extLst>
              </a:tr>
              <a:tr h="367393">
                <a:tc>
                  <a:txBody>
                    <a:bodyPr/>
                    <a:lstStyle/>
                    <a:p>
                      <a:pPr algn="ctr" fontAlgn="b"/>
                      <a:r>
                        <a:rPr lang="en-US" sz="2000" u="none" strike="noStrike">
                          <a:effectLst/>
                        </a:rPr>
                        <a:t>ActiveActor</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ConcatenateReports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Export BusLevels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579488554"/>
                  </a:ext>
                </a:extLst>
              </a:tr>
              <a:tr h="367393">
                <a:tc>
                  <a:txBody>
                    <a:bodyPr/>
                    <a:lstStyle/>
                    <a:p>
                      <a:pPr algn="ctr" fontAlgn="b"/>
                      <a:r>
                        <a:rPr lang="en-US" sz="2000" u="none" strike="noStrike">
                          <a:effectLst/>
                        </a:rPr>
                        <a:t>CPU</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CalcIncMatrix</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Init_Diakoptics</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211496826"/>
                  </a:ext>
                </a:extLst>
              </a:tr>
              <a:tr h="367393">
                <a:tc>
                  <a:txBody>
                    <a:bodyPr/>
                    <a:lstStyle/>
                    <a:p>
                      <a:pPr algn="ctr" fontAlgn="b"/>
                      <a:r>
                        <a:rPr lang="en-US" sz="2000" u="none" strike="noStrike" dirty="0" err="1">
                          <a:effectLst/>
                        </a:rPr>
                        <a:t>ActorProgress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a:effectLst/>
                        </a:rPr>
                        <a:t>ClacIncMatrix_o</a:t>
                      </a:r>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US" sz="2000" u="none" strike="noStrike" dirty="0" err="1">
                          <a:effectLst/>
                        </a:rPr>
                        <a:t>Refine_BusLevels</a:t>
                      </a:r>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458386296"/>
                  </a:ext>
                </a:extLst>
              </a:tr>
              <a:tr h="367393">
                <a:tc>
                  <a:txBody>
                    <a:bodyPr/>
                    <a:lstStyle/>
                    <a:p>
                      <a:pPr algn="ctr" fontAlgn="b"/>
                      <a:r>
                        <a:rPr lang="en-US" sz="2000" b="0" i="0" u="none" strike="noStrike" dirty="0">
                          <a:solidFill>
                            <a:srgbClr val="000000"/>
                          </a:solidFill>
                          <a:effectLst/>
                          <a:latin typeface="Calibri" panose="020F0502020204030204" pitchFamily="34" charset="0"/>
                        </a:rPr>
                        <a:t>Abort</a:t>
                      </a:r>
                    </a:p>
                  </a:txBody>
                  <a:tcPr marL="9525" marR="9525" marT="9525" marB="0" anchor="b">
                    <a:solidFill>
                      <a:schemeClr val="bg1"/>
                    </a:solidFill>
                  </a:tcPr>
                </a:tc>
                <a:tc>
                  <a:txBody>
                    <a:bodyPr/>
                    <a:lstStyle/>
                    <a:p>
                      <a:pPr algn="ctr" fontAlgn="b"/>
                      <a:endParaRPr lang="en-US" sz="2000" b="0" i="0" u="none" strike="noStrike">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endParaRPr lang="en-US" sz="2000" b="0"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3600683247"/>
                  </a:ext>
                </a:extLst>
              </a:tr>
            </a:tbl>
          </a:graphicData>
        </a:graphic>
      </p:graphicFrame>
    </p:spTree>
    <p:extLst>
      <p:ext uri="{BB962C8B-B14F-4D97-AF65-F5344CB8AC3E}">
        <p14:creationId xmlns:p14="http://schemas.microsoft.com/office/powerpoint/2010/main" val="11700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half" idx="1"/>
          </p:nvPr>
        </p:nvSpPr>
        <p:spPr>
          <a:xfrm>
            <a:off x="380873" y="5257800"/>
            <a:ext cx="8375904" cy="832104"/>
          </a:xfrm>
        </p:spPr>
        <p:txBody>
          <a:bodyPr>
            <a:normAutofit/>
          </a:bodyPr>
          <a:lstStyle/>
          <a:p>
            <a:pPr marL="0" indent="0">
              <a:buNone/>
            </a:pPr>
            <a:r>
              <a:rPr lang="en-US" sz="1600" dirty="0">
                <a:latin typeface="Arial" panose="020B0604020202020204" pitchFamily="34" charset="0"/>
                <a:cs typeface="Arial" panose="020B0604020202020204" pitchFamily="34" charset="0"/>
              </a:rPr>
              <a:t>Depending on your computer features and the understanding that you have about them it will depend how far can you go with parallel processing</a:t>
            </a:r>
          </a:p>
        </p:txBody>
      </p:sp>
      <p:sp>
        <p:nvSpPr>
          <p:cNvPr id="11" name="Rectangle 3"/>
          <p:cNvSpPr>
            <a:spLocks noGrp="1" noChangeArrowheads="1"/>
          </p:cNvSpPr>
          <p:nvPr>
            <p:ph type="title"/>
          </p:nvPr>
        </p:nvSpPr>
        <p:spPr>
          <a:xfrm>
            <a:off x="454025" y="546306"/>
            <a:ext cx="8229600" cy="1143000"/>
          </a:xfrm>
        </p:spPr>
        <p:txBody>
          <a:bodyPr/>
          <a:lstStyle/>
          <a:p>
            <a:pPr eaLnBrk="1" hangingPunct="1"/>
            <a:r>
              <a:rPr lang="en-US" altLang="en-US" dirty="0"/>
              <a:t>How far can you get with your</a:t>
            </a:r>
            <a:br>
              <a:rPr lang="en-US" altLang="en-US" dirty="0"/>
            </a:br>
            <a:r>
              <a:rPr lang="en-US" altLang="en-US" dirty="0"/>
              <a:t>computer in multi-core</a:t>
            </a:r>
          </a:p>
        </p:txBody>
      </p:sp>
      <p:pic>
        <p:nvPicPr>
          <p:cNvPr id="6" name="Picture 5"/>
          <p:cNvPicPr/>
          <p:nvPr/>
        </p:nvPicPr>
        <p:blipFill>
          <a:blip r:embed="rId3"/>
          <a:stretch>
            <a:fillRect/>
          </a:stretch>
        </p:blipFill>
        <p:spPr>
          <a:xfrm>
            <a:off x="454025" y="2022475"/>
            <a:ext cx="3948112" cy="2016125"/>
          </a:xfrm>
          <a:prstGeom prst="rect">
            <a:avLst/>
          </a:prstGeom>
        </p:spPr>
      </p:pic>
      <p:pic>
        <p:nvPicPr>
          <p:cNvPr id="7" name="Picture 6"/>
          <p:cNvPicPr/>
          <p:nvPr/>
        </p:nvPicPr>
        <p:blipFill>
          <a:blip r:embed="rId4"/>
          <a:stretch>
            <a:fillRect/>
          </a:stretch>
        </p:blipFill>
        <p:spPr>
          <a:xfrm>
            <a:off x="4571999" y="2438400"/>
            <a:ext cx="4111625" cy="2578100"/>
          </a:xfrm>
          <a:prstGeom prst="rect">
            <a:avLst/>
          </a:prstGeom>
        </p:spPr>
      </p:pic>
    </p:spTree>
    <p:extLst>
      <p:ext uri="{BB962C8B-B14F-4D97-AF65-F5344CB8AC3E}">
        <p14:creationId xmlns:p14="http://schemas.microsoft.com/office/powerpoint/2010/main" val="666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2017 PowerPoint Theme">
  <a:themeElements>
    <a:clrScheme name="EPRI Color Theme 2015">
      <a:dk1>
        <a:srgbClr val="000000"/>
      </a:dk1>
      <a:lt1>
        <a:srgbClr val="FFFFFF"/>
      </a:lt1>
      <a:dk2>
        <a:srgbClr val="000099"/>
      </a:dk2>
      <a:lt2>
        <a:srgbClr val="595959"/>
      </a:lt2>
      <a:accent1>
        <a:srgbClr val="006699"/>
      </a:accent1>
      <a:accent2>
        <a:srgbClr val="A50021"/>
      </a:accent2>
      <a:accent3>
        <a:srgbClr val="30BE30"/>
      </a:accent3>
      <a:accent4>
        <a:srgbClr val="FF8000"/>
      </a:accent4>
      <a:accent5>
        <a:srgbClr val="8409FF"/>
      </a:accent5>
      <a:accent6>
        <a:srgbClr val="FFCC00"/>
      </a:accent6>
      <a:hlink>
        <a:srgbClr val="0000FF"/>
      </a:hlink>
      <a:folHlink>
        <a:srgbClr val="FF00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662AE66F-F095-4339-9CFE-EC08EDBC87D3}" vid="{878DB297-F2DE-4109-BBD0-9FBC92D2F2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Props1.xml><?xml version="1.0" encoding="utf-8"?>
<ds:datastoreItem xmlns:ds="http://schemas.openxmlformats.org/officeDocument/2006/customXml" ds:itemID="{F3FA64E5-7C46-4A41-966E-1AA04E405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5E9E05-8AAB-41BB-8F13-3890611F3729}">
  <ds:schemaRefs>
    <ds:schemaRef ds:uri="http://schemas.microsoft.com/sharepoint/v3/contenttype/forms"/>
  </ds:schemaRefs>
</ds:datastoreItem>
</file>

<file path=customXml/itemProps3.xml><?xml version="1.0" encoding="utf-8"?>
<ds:datastoreItem xmlns:ds="http://schemas.openxmlformats.org/officeDocument/2006/customXml" ds:itemID="{5F1B2A83-E798-4E5B-B5B7-E28DA4E28A71}">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2018 EPRI</Template>
  <TotalTime>88</TotalTime>
  <Words>1458</Words>
  <Application>Microsoft Office PowerPoint</Application>
  <PresentationFormat>On-screen Show (4:3)</PresentationFormat>
  <Paragraphs>338</Paragraphs>
  <Slides>76</Slides>
  <Notes>71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Arial Narrow</vt:lpstr>
      <vt:lpstr>Calibri</vt:lpstr>
      <vt:lpstr>Courier New</vt:lpstr>
      <vt:lpstr>MS Sans Serif</vt:lpstr>
      <vt:lpstr>Times New Roman</vt:lpstr>
      <vt:lpstr>Wingdings</vt:lpstr>
      <vt:lpstr>2017 PowerPoint Theme</vt:lpstr>
      <vt:lpstr>OpenDSS V8 and OpenDSS-G</vt:lpstr>
      <vt:lpstr>Instructor</vt:lpstr>
      <vt:lpstr>THE FUTURE OF OpenDSS</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The evolution of OpenDSS into a parallel computing machine</vt:lpstr>
      <vt:lpstr>How far can you get with your computer in multi-core</vt:lpstr>
      <vt:lpstr>How far can you get with your computer in multi-core</vt:lpstr>
      <vt:lpstr>How far can you get with your computer in multi-core</vt:lpstr>
      <vt:lpstr>How far can you get with your computer in multi-core</vt:lpstr>
      <vt:lpstr>Parallel processing in OpenDSS What can I do with it?</vt:lpstr>
      <vt:lpstr>Parallel processing in OpenDSS What can I do with it?</vt:lpstr>
      <vt:lpstr>Starting a parallel computing simulation</vt:lpstr>
      <vt:lpstr>Starting a parallel computing simulation</vt:lpstr>
      <vt:lpstr>Parallel in OpenDSS means concurrently</vt:lpstr>
      <vt:lpstr>Parallel in OpenDSS means concurrently</vt:lpstr>
      <vt:lpstr>Parallel in OpenDSS means concurrently</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COM</vt:lpstr>
      <vt:lpstr>Parallel processing in OpenDSS using DirectDLL</vt:lpstr>
      <vt:lpstr>Parallel processing in OpenDSS using DirectDLL</vt:lpstr>
      <vt:lpstr>Parallel processing in OpenDSS using DirectDLL</vt:lpstr>
      <vt:lpstr>Parallel processing in OpenDSS using DirectDLL</vt:lpstr>
      <vt:lpstr>Complementary Tools</vt:lpstr>
      <vt:lpstr>Complementary Tools</vt:lpstr>
      <vt:lpstr>Complementary Tools</vt:lpstr>
      <vt:lpstr>Questions</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Introduction to OpenDSS-G</vt:lpstr>
      <vt:lpstr>Creating your model</vt:lpstr>
      <vt:lpstr>Before anything</vt:lpstr>
      <vt:lpstr>Importing a model</vt:lpstr>
      <vt:lpstr>Importing a model</vt:lpstr>
      <vt:lpstr>Importing a model</vt:lpstr>
      <vt:lpstr>Creating the model from the scratch</vt:lpstr>
      <vt:lpstr>Creating the model from the scratch</vt:lpstr>
      <vt:lpstr>Creating the model from the scratch</vt:lpstr>
      <vt:lpstr>Creating the model from the scratch</vt:lpstr>
      <vt:lpstr>Creating the model from the scratch</vt:lpstr>
      <vt:lpstr>Creating the model from the scratch</vt:lpstr>
      <vt:lpstr>Other possibilities</vt:lpstr>
      <vt:lpstr>Using OpenDSS-G (Simulation</vt:lpstr>
      <vt:lpstr>Using OpenDSS-G (Simulation</vt:lpstr>
      <vt:lpstr>Using OpenDSS-G (Simulation</vt:lpstr>
      <vt:lpstr>Before anything</vt:lpstr>
      <vt:lpstr>First Example</vt:lpstr>
      <vt:lpstr>Second Example</vt:lpstr>
      <vt:lpstr>Co-Simulation</vt:lpstr>
      <vt:lpstr>Co-Simulation</vt:lpstr>
      <vt:lpstr>Co-Simulation</vt:lpstr>
      <vt:lpstr>Co-Simulation</vt:lpstr>
      <vt:lpstr>Co-Simulation</vt:lpstr>
      <vt:lpstr>Changing the language of your local installation</vt:lpstr>
      <vt:lpstr>Changing the language of your local installation</vt:lpstr>
      <vt:lpstr>PowerPoint Presentation</vt:lpstr>
    </vt:vector>
  </TitlesOfParts>
  <Company>Electric Power Research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Subtitle</dc:title>
  <dc:subject>Version 1.0</dc:subject>
  <dc:creator>Roger Dugan</dc:creator>
  <dc:description>© 2018 Electric Power Research Institute, Inc. All rights reserved.</dc:description>
  <cp:lastModifiedBy>Roger Dugan</cp:lastModifiedBy>
  <cp:revision>19</cp:revision>
  <cp:lastPrinted>2014-11-24T20:31:07Z</cp:lastPrinted>
  <dcterms:created xsi:type="dcterms:W3CDTF">2018-07-23T18:52:53Z</dcterms:created>
  <dcterms:modified xsi:type="dcterms:W3CDTF">2019-01-14T16:43:24Z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